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0" r:id="rId4"/>
    <p:sldId id="261" r:id="rId5"/>
    <p:sldId id="282" r:id="rId6"/>
    <p:sldId id="283" r:id="rId7"/>
    <p:sldId id="284" r:id="rId8"/>
    <p:sldId id="28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779CC93D-E52E-4D84-901B-11D7331DD495}">
          <p14:sldIdLst>
            <p14:sldId id="259"/>
            <p14:sldId id="260"/>
          </p14:sldIdLst>
        </p14:section>
        <p14:section name="Přehled a cíle" id="{ABA716BF-3A5C-4ADB-94C9-CFEF84EBA240}">
          <p14:sldIdLst>
            <p14:sldId id="261"/>
            <p14:sldId id="283"/>
            <p14:sldId id="282"/>
            <p14:sldId id="284"/>
            <p14:sldId id="285"/>
          </p14:sldIdLst>
        </p14:section>
        <p14:section name="Téma 1" id="{6D9936A3-3945-4757-BC8B-B5C252D8E036}">
          <p14:sldIdLst>
            <p14:sldId id="286"/>
            <p14:sldId id="287"/>
            <p14:sldId id="288"/>
            <p14:sldId id="289"/>
            <p14:sldId id="290"/>
            <p14:sldId id="291"/>
            <p14:sldId id="293"/>
            <p14:sldId id="292"/>
            <p14:sldId id="281"/>
          </p14:sldIdLst>
        </p14:section>
        <p14:section name="Ukázkové snímky pro vizuální prvky" id="{BAB3A466-96C9-4230-9978-795378D75699}">
          <p14:sldIdLst/>
        </p14:section>
        <p14:section name="Případová studie" id="{8C0305C9-B152-4FBA-A789-FE1976D53990}">
          <p14:sldIdLst/>
        </p14:section>
        <p14:section name="Závěr a souhrn" id="{790CEF5B-569A-4C2F-BED5-750B08C0E5AD}">
          <p14:sldIdLst/>
        </p14:section>
        <p14:section name="Dodatek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 varScale="1">
        <p:scale>
          <a:sx n="75" d="100"/>
          <a:sy n="75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D83FDC75-7F73-4A4A-A77C-09AADF00E0EA}" type="datetimeFigureOut">
              <a:rPr lang="cs-CZ" smtClean="0"/>
              <a:pPr/>
              <a:t>25.5.2012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59226BF-1F13-42D3-80DC-373E7ADD1E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4040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86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prezentaci výukových materiálů při práci ve skupině.</a:t>
            </a:r>
          </a:p>
          <a:p>
            <a:endParaRPr lang="cs-CZ" dirty="0" smtClean="0"/>
          </a:p>
          <a:p>
            <a:pPr lvl="0"/>
            <a:r>
              <a:rPr lang="cs-CZ" sz="1200" b="1" dirty="0" smtClean="0"/>
              <a:t>Oddíly</a:t>
            </a:r>
            <a:endParaRPr lang="cs-CZ" sz="1200" b="0" dirty="0" smtClean="0"/>
          </a:p>
          <a:p>
            <a:pPr lvl="0"/>
            <a:r>
              <a:rPr lang="cs-CZ" sz="1200" b="0" dirty="0" smtClean="0"/>
              <a:t>Po kliknutí na snímek pravým tlačítkem myši lze přidat oddíly.</a:t>
            </a:r>
            <a:r>
              <a:rPr lang="cs-CZ" sz="1200" b="0" baseline="0" dirty="0" smtClean="0"/>
              <a:t> Oddíly mohou pomoci uspořádat snímky nebo usnadnit spolupráci mezi více autory.</a:t>
            </a:r>
            <a:endParaRPr lang="cs-CZ" sz="1200" b="0" dirty="0" smtClean="0"/>
          </a:p>
          <a:p>
            <a:pPr lvl="0"/>
            <a:endParaRPr lang="cs-CZ" sz="1200" b="1" dirty="0" smtClean="0"/>
          </a:p>
          <a:p>
            <a:pPr lvl="0"/>
            <a:r>
              <a:rPr lang="cs-CZ" sz="1200" b="1" dirty="0" smtClean="0"/>
              <a:t>Poznámky</a:t>
            </a:r>
          </a:p>
          <a:p>
            <a:pPr lvl="0"/>
            <a:r>
              <a:rPr lang="cs-CZ" sz="1200" dirty="0" smtClean="0"/>
              <a:t>Oddíl Poznámky použijte k zadání poznámek k doručení nebo dalších podrobností pro posluchače.</a:t>
            </a:r>
            <a:r>
              <a:rPr lang="cs-CZ" sz="12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2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200" dirty="0" smtClean="0"/>
              <a:t>Věnujte zvláštní pozornost obrázkům, grafům a textovým polím.</a:t>
            </a:r>
            <a:r>
              <a:rPr lang="cs-CZ" sz="1200" baseline="0" dirty="0" smtClean="0"/>
              <a:t> </a:t>
            </a:r>
            <a:endParaRPr lang="cs-CZ" sz="1200" dirty="0" smtClean="0"/>
          </a:p>
          <a:p>
            <a:pPr lvl="0"/>
            <a:r>
              <a:rPr lang="cs-CZ" sz="1200" dirty="0" smtClean="0"/>
              <a:t>Zvažte, zda účastníci budou tisknout černobíle nebo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 Provedením zkušebního tisku ověřte, zda barvy fungují správně při vytištění černobíle i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</a:t>
            </a:r>
          </a:p>
          <a:p>
            <a:pPr lvl="0">
              <a:buFontTx/>
              <a:buNone/>
            </a:pPr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Obrázky, tabulky a grafy</a:t>
            </a:r>
          </a:p>
          <a:p>
            <a:pPr lvl="0"/>
            <a:r>
              <a:rPr lang="cs-CZ" sz="12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2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cs-CZ"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cs-CZ" sz="3200">
                <a:latin typeface="+mn-lt"/>
              </a:defRPr>
            </a:lvl1pPr>
            <a:lvl2pPr latinLnBrk="0">
              <a:defRPr lang="cs-CZ" sz="2800">
                <a:latin typeface="+mn-lt"/>
              </a:defRPr>
            </a:lvl2pPr>
            <a:lvl3pPr latinLnBrk="0">
              <a:defRPr lang="cs-CZ" sz="2400">
                <a:latin typeface="+mn-lt"/>
              </a:defRPr>
            </a:lvl3pPr>
            <a:lvl4pPr latinLnBrk="0">
              <a:defRPr lang="cs-CZ" sz="2400">
                <a:latin typeface="+mn-lt"/>
              </a:defRPr>
            </a:lvl4pPr>
            <a:lvl5pPr latinLnBrk="0">
              <a:defRPr lang="cs-CZ" sz="2400">
                <a:latin typeface="+mn-lt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88640"/>
            <a:ext cx="6408712" cy="1470025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332656"/>
            <a:ext cx="66823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Střední škola gastronomie a hotelnictví Mladá Boleslav, s.r.o. </a:t>
            </a:r>
          </a:p>
          <a:p>
            <a:endParaRPr lang="cs-CZ" b="1" dirty="0" smtClean="0"/>
          </a:p>
          <a:p>
            <a:r>
              <a:rPr lang="cs-CZ" b="1" dirty="0" smtClean="0"/>
              <a:t>OBOR:         65-42-M / 01 HOTELNICTVÍ</a:t>
            </a:r>
          </a:p>
          <a:p>
            <a:endParaRPr lang="cs-CZ" b="1" dirty="0" smtClean="0"/>
          </a:p>
          <a:p>
            <a:r>
              <a:rPr lang="cs-CZ" b="1" dirty="0" smtClean="0">
                <a:latin typeface="Calibri" pitchFamily="34" charset="0"/>
              </a:rPr>
              <a:t>REGISTRAČNÍ ČÍSLO PROJEKTU: 	CZ.1.07/1.5.00/34.0181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39"/>
            <a:ext cx="1008112" cy="7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u-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21288"/>
            <a:ext cx="936104" cy="6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923928" y="3068960"/>
            <a:ext cx="4968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Calibri" pitchFamily="34" charset="0"/>
              </a:rPr>
              <a:t>PŘEDMĚT:		</a:t>
            </a:r>
            <a:r>
              <a:rPr lang="cs-CZ" sz="1400" dirty="0" smtClean="0">
                <a:latin typeface="Calibri" pitchFamily="34" charset="0"/>
              </a:rPr>
              <a:t>PRÁCE S POČÍTAČEM</a:t>
            </a:r>
          </a:p>
          <a:p>
            <a:r>
              <a:rPr lang="cs-CZ" sz="1400" b="1" dirty="0" smtClean="0">
                <a:latin typeface="Calibri" pitchFamily="34" charset="0"/>
              </a:rPr>
              <a:t>ROČNÍK:      		</a:t>
            </a:r>
            <a:r>
              <a:rPr lang="cs-CZ" sz="1400" dirty="0" smtClean="0">
                <a:latin typeface="Calibri" pitchFamily="34" charset="0"/>
              </a:rPr>
              <a:t>DRUHÝ</a:t>
            </a:r>
            <a:r>
              <a:rPr lang="cs-CZ" sz="1400" b="1" dirty="0" smtClean="0">
                <a:latin typeface="Calibri" pitchFamily="34" charset="0"/>
              </a:rPr>
              <a:t>	</a:t>
            </a:r>
            <a:br>
              <a:rPr lang="cs-CZ" sz="1400" b="1" dirty="0" smtClean="0">
                <a:latin typeface="Calibri" pitchFamily="34" charset="0"/>
              </a:rPr>
            </a:br>
            <a:r>
              <a:rPr lang="cs-CZ" sz="1400" b="1" dirty="0" smtClean="0">
                <a:latin typeface="Calibri" pitchFamily="34" charset="0"/>
              </a:rPr>
              <a:t>TÉMA:          		</a:t>
            </a:r>
            <a:r>
              <a:rPr lang="cs-CZ" sz="1400" dirty="0" smtClean="0">
                <a:latin typeface="Calibri" pitchFamily="34" charset="0"/>
              </a:rPr>
              <a:t>Excel  -  spojnicový graf</a:t>
            </a:r>
          </a:p>
          <a:p>
            <a:endParaRPr lang="cs-CZ" sz="1400" b="1" dirty="0" smtClean="0">
              <a:latin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</a:rPr>
              <a:t>VYPRACOVAL:	</a:t>
            </a:r>
            <a:r>
              <a:rPr lang="cs-CZ" sz="1400" dirty="0" smtClean="0">
                <a:latin typeface="Calibri" pitchFamily="34" charset="0"/>
              </a:rPr>
              <a:t>Václav </a:t>
            </a:r>
            <a:r>
              <a:rPr lang="cs-CZ" sz="1400" dirty="0" err="1" smtClean="0">
                <a:latin typeface="Calibri" pitchFamily="34" charset="0"/>
              </a:rPr>
              <a:t>Burkovec</a:t>
            </a:r>
            <a:endParaRPr lang="cs-CZ" sz="1400" dirty="0" smtClean="0">
              <a:latin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</a:rPr>
              <a:t>MATERIÁL:  		</a:t>
            </a:r>
            <a:r>
              <a:rPr lang="cs-CZ" sz="1400" dirty="0" smtClean="0">
                <a:latin typeface="Calibri" pitchFamily="34" charset="0"/>
              </a:rPr>
              <a:t>VY_32_INOVACE_11</a:t>
            </a:r>
          </a:p>
          <a:p>
            <a:r>
              <a:rPr lang="cs-CZ" sz="1400" b="1" dirty="0" smtClean="0">
                <a:latin typeface="Calibri" pitchFamily="34" charset="0"/>
              </a:rPr>
              <a:t>DATUM:	 	</a:t>
            </a:r>
            <a:r>
              <a:rPr lang="cs-CZ" sz="1400" dirty="0" smtClean="0">
                <a:latin typeface="Calibri" pitchFamily="34" charset="0"/>
              </a:rPr>
              <a:t>18.4.2012</a:t>
            </a:r>
            <a:endParaRPr lang="cs-CZ" sz="1400" dirty="0" smtClean="0">
              <a:latin typeface="Calibri" pitchFamily="34" charset="0"/>
            </a:endParaRPr>
          </a:p>
          <a:p>
            <a:endParaRPr lang="cs-CZ" sz="1400" dirty="0" smtClean="0">
              <a:latin typeface="Calibri" pitchFamily="34" charset="0"/>
            </a:endParaRPr>
          </a:p>
          <a:p>
            <a:pPr algn="just"/>
            <a:r>
              <a:rPr lang="cs-CZ" sz="1400" b="1" dirty="0" smtClean="0"/>
              <a:t>ANOTACE:		</a:t>
            </a:r>
            <a:r>
              <a:rPr lang="cs-CZ" sz="1400" dirty="0" smtClean="0">
                <a:latin typeface="Calibri" pitchFamily="34" charset="0"/>
              </a:rPr>
              <a:t>Studenti pracují samostatně dle vzoru s využitím nápovědy. Vytvářejí a upravují spojnicový graf. Jde o nácvik reálné situace. Na závěr graf společně rozebereme.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ZADÁNÍ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dirty="0" smtClean="0"/>
              <a:t>V MS Excelu vytvořte spojnicový graf, který bude znázorňovat teplotu v měsíci </a:t>
            </a:r>
          </a:p>
          <a:p>
            <a:pPr algn="just"/>
            <a:r>
              <a:rPr lang="cs-CZ" dirty="0" smtClean="0"/>
              <a:t>červenci 2012. Teplotu budeme zaznamenávat každý den v 14:00.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Vaše tabulka se může od nápovědy lišit – VY jste tvůrci!! </a:t>
            </a:r>
            <a:r>
              <a:rPr lang="cs-CZ" dirty="0" smtClean="0">
                <a:sym typeface="Wingdings" pitchFamily="2" charset="2"/>
              </a:rPr>
              <a:t>  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476672"/>
            <a:ext cx="3422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KROK 1</a:t>
            </a:r>
          </a:p>
          <a:p>
            <a:r>
              <a:rPr lang="cs-CZ" dirty="0" smtClean="0"/>
              <a:t>První krok je jednoduchý a snadný.</a:t>
            </a:r>
          </a:p>
          <a:p>
            <a:r>
              <a:rPr lang="cs-CZ" dirty="0" smtClean="0"/>
              <a:t>Vytvořte tabulku podobnou té na </a:t>
            </a:r>
          </a:p>
          <a:p>
            <a:r>
              <a:rPr lang="cs-CZ" dirty="0" smtClean="0"/>
              <a:t>obrázku. </a:t>
            </a:r>
          </a:p>
          <a:p>
            <a:r>
              <a:rPr lang="cs-CZ" dirty="0" smtClean="0"/>
              <a:t>Jde o záznam teploty v 14. hodin </a:t>
            </a:r>
          </a:p>
          <a:p>
            <a:r>
              <a:rPr lang="cs-CZ" dirty="0" smtClean="0"/>
              <a:t>v průběhu měsíce července 2012.</a:t>
            </a:r>
          </a:p>
        </p:txBody>
      </p:sp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7"/>
            <a:ext cx="3672408" cy="640010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476672"/>
            <a:ext cx="44548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KROK 2</a:t>
            </a:r>
          </a:p>
          <a:p>
            <a:pPr>
              <a:buFontTx/>
              <a:buChar char="-"/>
            </a:pPr>
            <a:r>
              <a:rPr lang="cs-CZ" dirty="0" smtClean="0"/>
              <a:t>označíme si celou tabulku</a:t>
            </a:r>
          </a:p>
          <a:p>
            <a:pPr>
              <a:buFontTx/>
              <a:buChar char="-"/>
            </a:pPr>
            <a:r>
              <a:rPr lang="cs-CZ" dirty="0" smtClean="0"/>
              <a:t>přejdeme na záložku  </a:t>
            </a:r>
            <a:r>
              <a:rPr lang="cs-CZ" i="1" dirty="0" smtClean="0"/>
              <a:t>Vložení</a:t>
            </a:r>
          </a:p>
          <a:p>
            <a:pPr>
              <a:buFontTx/>
              <a:buChar char="-"/>
            </a:pPr>
            <a:r>
              <a:rPr lang="cs-CZ" dirty="0" smtClean="0"/>
              <a:t>myší najedeme na </a:t>
            </a:r>
            <a:r>
              <a:rPr lang="cs-CZ" i="1" dirty="0" smtClean="0"/>
              <a:t>Grafy</a:t>
            </a:r>
            <a:r>
              <a:rPr lang="cs-CZ" dirty="0" smtClean="0"/>
              <a:t> a na </a:t>
            </a:r>
            <a:r>
              <a:rPr lang="cs-CZ" i="1" dirty="0" smtClean="0"/>
              <a:t>Spojnicový graf</a:t>
            </a:r>
          </a:p>
          <a:p>
            <a:pPr>
              <a:buFontTx/>
              <a:buChar char="-"/>
            </a:pPr>
            <a:r>
              <a:rPr lang="cs-CZ" dirty="0" smtClean="0"/>
              <a:t>vybereme první graf </a:t>
            </a:r>
            <a:r>
              <a:rPr lang="cs-CZ" i="1" dirty="0" smtClean="0"/>
              <a:t>Spojnicový</a:t>
            </a:r>
          </a:p>
        </p:txBody>
      </p:sp>
      <p:pic>
        <p:nvPicPr>
          <p:cNvPr id="5" name="Obrázek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700808"/>
            <a:ext cx="4938539" cy="493853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476672"/>
            <a:ext cx="77317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KROK 3</a:t>
            </a:r>
          </a:p>
          <a:p>
            <a:r>
              <a:rPr lang="cs-CZ" dirty="0" smtClean="0"/>
              <a:t>Zobrazil se nám graf, který ale nemá všechny náležitosti grafu. To napravíme… </a:t>
            </a:r>
            <a:r>
              <a:rPr lang="cs-CZ" dirty="0" smtClean="0">
                <a:sym typeface="Wingdings" pitchFamily="2" charset="2"/>
              </a:rPr>
              <a:t> </a:t>
            </a:r>
          </a:p>
          <a:p>
            <a:r>
              <a:rPr lang="cs-CZ" dirty="0" smtClean="0">
                <a:sym typeface="Wingdings" pitchFamily="2" charset="2"/>
              </a:rPr>
              <a:t>Pracujeme v </a:t>
            </a:r>
            <a:r>
              <a:rPr lang="cs-CZ" i="1" dirty="0" smtClean="0">
                <a:sym typeface="Wingdings" pitchFamily="2" charset="2"/>
              </a:rPr>
              <a:t>Nástroje grafu (zelená záložka):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itchFamily="2" charset="2"/>
              </a:rPr>
              <a:t>přejdeme na </a:t>
            </a:r>
            <a:r>
              <a:rPr lang="cs-CZ" i="1" dirty="0" smtClean="0">
                <a:sym typeface="Wingdings" pitchFamily="2" charset="2"/>
              </a:rPr>
              <a:t>Rozložení grafu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itchFamily="2" charset="2"/>
              </a:rPr>
              <a:t>nejdříve vybereme rozložení stejné jako na obrázku a náležitě popíšeme. </a:t>
            </a:r>
          </a:p>
          <a:p>
            <a:endParaRPr lang="cs-CZ" i="1" dirty="0" smtClean="0"/>
          </a:p>
        </p:txBody>
      </p:sp>
      <p:pic>
        <p:nvPicPr>
          <p:cNvPr id="4" name="Obrázek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7164288" cy="469333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476672"/>
            <a:ext cx="604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</a:t>
            </a:r>
          </a:p>
          <a:p>
            <a:r>
              <a:rPr lang="cs-CZ" dirty="0" smtClean="0"/>
              <a:t>Na obrázcích jsou znázorněny jednotlivá rozložení grafů.</a:t>
            </a:r>
          </a:p>
          <a:p>
            <a:r>
              <a:rPr lang="cs-CZ" dirty="0" smtClean="0"/>
              <a:t>Rozmyslete si, který typ je nejvhodnější a pro jaký účel se hodí.</a:t>
            </a:r>
          </a:p>
        </p:txBody>
      </p:sp>
      <p:pic>
        <p:nvPicPr>
          <p:cNvPr id="10" name="Obrázek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2605316" cy="1620000"/>
          </a:xfrm>
          <a:prstGeom prst="rect">
            <a:avLst/>
          </a:prstGeom>
        </p:spPr>
      </p:pic>
      <p:pic>
        <p:nvPicPr>
          <p:cNvPr id="11" name="Obrázek 10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556792"/>
            <a:ext cx="2674358" cy="1620000"/>
          </a:xfrm>
          <a:prstGeom prst="rect">
            <a:avLst/>
          </a:prstGeom>
        </p:spPr>
      </p:pic>
      <p:pic>
        <p:nvPicPr>
          <p:cNvPr id="12" name="Obrázek 11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556792"/>
            <a:ext cx="2671180" cy="1620000"/>
          </a:xfrm>
          <a:prstGeom prst="rect">
            <a:avLst/>
          </a:prstGeom>
        </p:spPr>
      </p:pic>
      <p:pic>
        <p:nvPicPr>
          <p:cNvPr id="13" name="Obrázek 12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717032"/>
            <a:ext cx="3019091" cy="1620000"/>
          </a:xfrm>
          <a:prstGeom prst="rect">
            <a:avLst/>
          </a:prstGeom>
        </p:spPr>
      </p:pic>
      <p:pic>
        <p:nvPicPr>
          <p:cNvPr id="14" name="Obrázek 13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789040"/>
            <a:ext cx="2505874" cy="162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5628928" cy="1143000"/>
          </a:xfrm>
        </p:spPr>
        <p:txBody>
          <a:bodyPr>
            <a:normAutofit/>
          </a:bodyPr>
          <a:lstStyle/>
          <a:p>
            <a:pPr algn="r"/>
            <a:r>
              <a:rPr lang="cs-CZ" sz="2800" dirty="0" smtClean="0"/>
              <a:t>Díky a hodně zdaru!! V.B.</a:t>
            </a:r>
            <a:endParaRPr lang="cs-CZ" sz="2800" dirty="0"/>
          </a:p>
        </p:txBody>
      </p:sp>
      <p:pic>
        <p:nvPicPr>
          <p:cNvPr id="3" name="Picture 2" descr="http://a8.sphotos.ak.fbcdn.net/hphotos-ak-ash4/378872_103784906403353_100003155317529_20106_3250916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437112"/>
            <a:ext cx="1152128" cy="1920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E9B4-FE91-476B-AD73-CAEAC9B4B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340</Words>
  <Application>Microsoft Office PowerPoint</Application>
  <PresentationFormat>Předvádění na obrazovce (4:3)</PresentationFormat>
  <Paragraphs>65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TS101674557</vt:lpstr>
      <vt:lpstr> </vt:lpstr>
      <vt:lpstr>Snímek 2</vt:lpstr>
      <vt:lpstr>Snímek 3</vt:lpstr>
      <vt:lpstr>Snímek 4</vt:lpstr>
      <vt:lpstr>Snímek 5</vt:lpstr>
      <vt:lpstr>Snímek 6</vt:lpstr>
      <vt:lpstr>Díky a hodně zdaru!! V.B.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2011-11-18T12:02:23Z</dcterms:created>
  <dcterms:modified xsi:type="dcterms:W3CDTF">2012-05-25T10:48:57Z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