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1"/>
  </p:notesMasterIdLst>
  <p:handoutMasterIdLst>
    <p:handoutMasterId r:id="rId12"/>
  </p:handoutMasterIdLst>
  <p:sldIdLst>
    <p:sldId id="259" r:id="rId3"/>
    <p:sldId id="260" r:id="rId4"/>
    <p:sldId id="261" r:id="rId5"/>
    <p:sldId id="282" r:id="rId6"/>
    <p:sldId id="283" r:id="rId7"/>
    <p:sldId id="284" r:id="rId8"/>
    <p:sldId id="285" r:id="rId9"/>
    <p:sldId id="281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Výchozí oddíl" id="{779CC93D-E52E-4D84-901B-11D7331DD495}">
          <p14:sldIdLst>
            <p14:sldId id="259"/>
            <p14:sldId id="260"/>
          </p14:sldIdLst>
        </p14:section>
        <p14:section name="Přehled a cíle" id="{ABA716BF-3A5C-4ADB-94C9-CFEF84EBA240}">
          <p14:sldIdLst>
            <p14:sldId id="261"/>
            <p14:sldId id="283"/>
            <p14:sldId id="282"/>
            <p14:sldId id="284"/>
            <p14:sldId id="285"/>
          </p14:sldIdLst>
        </p14:section>
        <p14:section name="Téma 1" id="{6D9936A3-3945-4757-BC8B-B5C252D8E036}">
          <p14:sldIdLst>
            <p14:sldId id="286"/>
            <p14:sldId id="287"/>
            <p14:sldId id="288"/>
            <p14:sldId id="289"/>
            <p14:sldId id="290"/>
            <p14:sldId id="291"/>
            <p14:sldId id="293"/>
            <p14:sldId id="292"/>
            <p14:sldId id="281"/>
          </p14:sldIdLst>
        </p14:section>
        <p14:section name="Ukázkové snímky pro vizuální prvky" id="{BAB3A466-96C9-4230-9978-795378D75699}">
          <p14:sldIdLst/>
        </p14:section>
        <p14:section name="Případová studie" id="{8C0305C9-B152-4FBA-A789-FE1976D53990}">
          <p14:sldIdLst/>
        </p14:section>
        <p14:section name="Závěr a souhrn" id="{790CEF5B-569A-4C2F-BED5-750B08C0E5AD}">
          <p14:sldIdLst/>
        </p14:section>
        <p14:section name="Dodatek" id="{3F78B471-41DA-46F2-A8E4-97E471896AB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xmlns="" val="1"/>
    </p:ext>
    <p:ext uri="{D31A062A-798A-4329-ABDD-BBA856620510}">
      <p14:defaultImageDpi xmlns:p14="http://schemas.microsoft.com/office/powerpoint/2010/main" xmlns="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74" autoAdjust="0"/>
    <p:restoredTop sz="83977" autoAdjust="0"/>
  </p:normalViewPr>
  <p:slideViewPr>
    <p:cSldViewPr>
      <p:cViewPr varScale="1">
        <p:scale>
          <a:sx n="75" d="100"/>
          <a:sy n="75" d="100"/>
        </p:scale>
        <p:origin x="-13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cs-CZ" sz="1200"/>
            </a:lvl1pPr>
          </a:lstStyle>
          <a:p>
            <a:endParaRPr lang="cs-CZ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cs-CZ" sz="1200"/>
            </a:lvl1pPr>
          </a:lstStyle>
          <a:p>
            <a:fld id="{D83FDC75-7F73-4A4A-A77C-09AADF00E0EA}" type="datetimeFigureOut">
              <a:rPr lang="cs-CZ" smtClean="0"/>
              <a:pPr/>
              <a:t>25.5.2012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cs-CZ" sz="1200"/>
            </a:lvl1pPr>
          </a:lstStyle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cs-CZ" sz="1200"/>
            </a:lvl1pPr>
          </a:lstStyle>
          <a:p>
            <a:fld id="{459226BF-1F13-42D3-80DC-373E7ADD1EB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40400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cs-CZ"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cs-CZ" sz="1200"/>
            </a:lvl1pPr>
          </a:lstStyle>
          <a:p>
            <a:fld id="{48AEF76B-3757-4A0B-AF93-28494465C1DD}" type="datetimeFigureOut">
              <a:rPr/>
              <a:pPr/>
              <a:t>12/17/2009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cs-CZ"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cs-CZ" sz="1200"/>
            </a:lvl1pPr>
          </a:lstStyle>
          <a:p>
            <a:fld id="{75693FD4-8F83-4EF7-AC3F-0DC0388986B0}" type="slidenum">
              <a:rPr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78642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cs-CZ"/>
            </a:pPr>
            <a:r>
              <a:rPr lang="cs-CZ" dirty="0" smtClean="0"/>
              <a:t>Tuto šablonu lze použít jako počáteční soubor pro prezentaci výukových materiálů při práci ve skupině.</a:t>
            </a:r>
          </a:p>
          <a:p>
            <a:endParaRPr lang="cs-CZ" dirty="0" smtClean="0"/>
          </a:p>
          <a:p>
            <a:pPr lvl="0"/>
            <a:r>
              <a:rPr lang="cs-CZ" sz="1200" b="1" dirty="0" smtClean="0"/>
              <a:t>Oddíly</a:t>
            </a:r>
            <a:endParaRPr lang="cs-CZ" sz="1200" b="0" dirty="0" smtClean="0"/>
          </a:p>
          <a:p>
            <a:pPr lvl="0"/>
            <a:r>
              <a:rPr lang="cs-CZ" sz="1200" b="0" dirty="0" smtClean="0"/>
              <a:t>Po kliknutí na snímek pravým tlačítkem myši lze přidat oddíly.</a:t>
            </a:r>
            <a:r>
              <a:rPr lang="cs-CZ" sz="1200" b="0" baseline="0" dirty="0" smtClean="0"/>
              <a:t> Oddíly mohou pomoci uspořádat snímky nebo usnadnit spolupráci mezi více autory.</a:t>
            </a:r>
            <a:endParaRPr lang="cs-CZ" sz="1200" b="0" dirty="0" smtClean="0"/>
          </a:p>
          <a:p>
            <a:pPr lvl="0"/>
            <a:endParaRPr lang="cs-CZ" sz="1200" b="1" dirty="0" smtClean="0"/>
          </a:p>
          <a:p>
            <a:pPr lvl="0"/>
            <a:r>
              <a:rPr lang="cs-CZ" sz="1200" b="1" dirty="0" smtClean="0"/>
              <a:t>Poznámky</a:t>
            </a:r>
          </a:p>
          <a:p>
            <a:pPr lvl="0"/>
            <a:r>
              <a:rPr lang="cs-CZ" sz="1200" dirty="0" smtClean="0"/>
              <a:t>Oddíl Poznámky použijte k zadání poznámek k doručení nebo dalších podrobností pro posluchače.</a:t>
            </a:r>
            <a:r>
              <a:rPr lang="cs-CZ" sz="1200" baseline="0" dirty="0" smtClean="0"/>
              <a:t> Tyto poznámky lze zobrazit během prezentace. </a:t>
            </a:r>
          </a:p>
          <a:p>
            <a:pPr lvl="0">
              <a:buFontTx/>
              <a:buNone/>
            </a:pPr>
            <a:r>
              <a:rPr lang="cs-CZ" sz="1200" dirty="0" smtClean="0"/>
              <a:t>Vezměte v úvahu velikost písma (důležité pro usnadnění, viditelnost, pořízení videozáznamu a online provoz).</a:t>
            </a:r>
          </a:p>
          <a:p>
            <a:pPr lvl="0"/>
            <a:endParaRPr lang="cs-CZ" sz="1200" dirty="0" smtClean="0"/>
          </a:p>
          <a:p>
            <a:pPr lvl="0">
              <a:buFontTx/>
              <a:buNone/>
            </a:pPr>
            <a:r>
              <a:rPr lang="cs-CZ" sz="1200" b="1" dirty="0" smtClean="0"/>
              <a:t>Sladěné barvy </a:t>
            </a:r>
          </a:p>
          <a:p>
            <a:pPr lvl="0">
              <a:buFontTx/>
              <a:buNone/>
            </a:pPr>
            <a:r>
              <a:rPr lang="cs-CZ" sz="1200" dirty="0" smtClean="0"/>
              <a:t>Věnujte zvláštní pozornost obrázkům, grafům a textovým polím.</a:t>
            </a:r>
            <a:r>
              <a:rPr lang="cs-CZ" sz="1200" baseline="0" dirty="0" smtClean="0"/>
              <a:t> </a:t>
            </a:r>
            <a:endParaRPr lang="cs-CZ" sz="1200" dirty="0" smtClean="0"/>
          </a:p>
          <a:p>
            <a:pPr lvl="0"/>
            <a:r>
              <a:rPr lang="cs-CZ" sz="1200" dirty="0" smtClean="0"/>
              <a:t>Zvažte, zda účastníci budou tisknout černobíle nebo ve </a:t>
            </a:r>
            <a:r>
              <a:rPr lang="cs-CZ" sz="1200" dirty="0" err="1" smtClean="0"/>
              <a:t>stupních šedé</a:t>
            </a:r>
            <a:r>
              <a:rPr lang="cs-CZ" sz="1200" dirty="0" smtClean="0"/>
              <a:t>. Provedením zkušebního tisku ověřte, zda barvy fungují správně při vytištění černobíle i ve </a:t>
            </a:r>
            <a:r>
              <a:rPr lang="cs-CZ" sz="1200" dirty="0" err="1" smtClean="0"/>
              <a:t>stupních šedé</a:t>
            </a:r>
            <a:r>
              <a:rPr lang="cs-CZ" sz="1200" dirty="0" smtClean="0"/>
              <a:t>.</a:t>
            </a:r>
          </a:p>
          <a:p>
            <a:pPr lvl="0">
              <a:buFontTx/>
              <a:buNone/>
            </a:pPr>
            <a:endParaRPr lang="cs-CZ" sz="1200" dirty="0" smtClean="0"/>
          </a:p>
          <a:p>
            <a:pPr lvl="0">
              <a:buFontTx/>
              <a:buNone/>
            </a:pPr>
            <a:r>
              <a:rPr lang="cs-CZ" sz="1200" b="1" dirty="0" smtClean="0"/>
              <a:t>Obrázky, tabulky a grafy</a:t>
            </a:r>
          </a:p>
          <a:p>
            <a:pPr lvl="0"/>
            <a:r>
              <a:rPr lang="cs-CZ" sz="1200" dirty="0" smtClean="0"/>
              <a:t>Vsaďte na jednoduchost: pokud je to možné, použijte konzistentní a nerušivé styly a barvy.</a:t>
            </a:r>
          </a:p>
          <a:p>
            <a:pPr lvl="0"/>
            <a:r>
              <a:rPr lang="cs-CZ" sz="1200" dirty="0" smtClean="0"/>
              <a:t>Označte popisky všechny grafy a tabulky.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latinLnBrk="0">
              <a:defRPr lang="cs-CZ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cs-CZ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2000" baseline="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uze pozad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latinLnBrk="0">
              <a:defRPr lang="cs-CZ"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 sz="3500"/>
              <a:t>Po kliknutí lze upravit styl předlohy nadpisů.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lang="cs-CZ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180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latinLnBrk="0">
              <a:defRPr lang="cs-CZ"/>
            </a:lvl1pPr>
          </a:lstStyle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latinLnBrk="0">
              <a:defRPr lang="cs-CZ" sz="3200">
                <a:latin typeface="+mn-lt"/>
              </a:defRPr>
            </a:lvl1pPr>
            <a:lvl2pPr latinLnBrk="0">
              <a:defRPr lang="cs-CZ" sz="2800">
                <a:latin typeface="+mn-lt"/>
              </a:defRPr>
            </a:lvl2pPr>
            <a:lvl3pPr latinLnBrk="0">
              <a:defRPr lang="cs-CZ" sz="2400">
                <a:latin typeface="+mn-lt"/>
              </a:defRPr>
            </a:lvl3pPr>
            <a:lvl4pPr latinLnBrk="0">
              <a:defRPr lang="cs-CZ" sz="2400">
                <a:latin typeface="+mn-lt"/>
              </a:defRPr>
            </a:lvl4pPr>
            <a:lvl5pPr latinLnBrk="0">
              <a:defRPr lang="cs-CZ" sz="2400">
                <a:latin typeface="+mn-lt"/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cs-CZ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latinLnBrk="0">
              <a:defRPr lang="cs-CZ" sz="3200"/>
            </a:lvl1pPr>
            <a:lvl2pPr latinLnBrk="0">
              <a:defRPr lang="cs-CZ" sz="2800"/>
            </a:lvl2pPr>
            <a:lvl3pPr latinLnBrk="0">
              <a:defRPr lang="cs-CZ" sz="2400"/>
            </a:lvl3pPr>
            <a:lvl4pPr latinLnBrk="0">
              <a:defRPr lang="cs-CZ" sz="2000"/>
            </a:lvl4pPr>
            <a:lvl5pPr latinLnBrk="0">
              <a:defRPr lang="cs-CZ" sz="2000"/>
            </a:lvl5pPr>
            <a:lvl6pPr latinLnBrk="0">
              <a:defRPr lang="cs-CZ" sz="2000"/>
            </a:lvl6pPr>
            <a:lvl7pPr latinLnBrk="0">
              <a:defRPr lang="cs-CZ" sz="2000"/>
            </a:lvl7pPr>
            <a:lvl8pPr latinLnBrk="0">
              <a:defRPr lang="cs-CZ" sz="2000"/>
            </a:lvl8pPr>
            <a:lvl9pPr latinLnBrk="0">
              <a:defRPr lang="cs-CZ"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latinLnBrk="0">
              <a:buNone/>
              <a:defRPr lang="cs-CZ" sz="3200"/>
            </a:lvl1pPr>
            <a:lvl2pPr marL="457200" indent="0" latinLnBrk="0">
              <a:buNone/>
              <a:defRPr lang="cs-CZ" sz="2800"/>
            </a:lvl2pPr>
            <a:lvl3pPr marL="914400" indent="0" latinLnBrk="0">
              <a:buNone/>
              <a:defRPr lang="cs-CZ" sz="2400"/>
            </a:lvl3pPr>
            <a:lvl4pPr marL="1371600" indent="0" latinLnBrk="0">
              <a:buNone/>
              <a:defRPr lang="cs-CZ" sz="2000"/>
            </a:lvl4pPr>
            <a:lvl5pPr marL="1828800" indent="0" latinLnBrk="0">
              <a:buNone/>
              <a:defRPr lang="cs-CZ" sz="2000"/>
            </a:lvl5pPr>
            <a:lvl6pPr marL="2286000" indent="0" latinLnBrk="0">
              <a:buNone/>
              <a:defRPr lang="cs-CZ" sz="2000"/>
            </a:lvl6pPr>
            <a:lvl7pPr marL="2743200" indent="0" latinLnBrk="0">
              <a:buNone/>
              <a:defRPr lang="cs-CZ" sz="2000"/>
            </a:lvl7pPr>
            <a:lvl8pPr marL="3200400" indent="0" latinLnBrk="0">
              <a:buNone/>
              <a:defRPr lang="cs-CZ" sz="2000"/>
            </a:lvl8pPr>
            <a:lvl9pPr marL="3657600" indent="0" latinLnBrk="0">
              <a:buNone/>
              <a:defRPr lang="cs-CZ"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/>
              <a:pPr/>
              <a:t>12/17/2009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/>
              <a:pPr/>
              <a:t>‹#›</a:t>
            </a:fld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lang="cs-CZ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483768" y="188640"/>
            <a:ext cx="6408712" cy="1470025"/>
          </a:xfrm>
        </p:spPr>
        <p:txBody>
          <a:bodyPr>
            <a:normAutofit/>
          </a:bodyPr>
          <a:lstStyle/>
          <a:p>
            <a:pPr algn="l"/>
            <a:r>
              <a:rPr lang="cs-CZ" sz="20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cs-CZ" sz="2000" dirty="0" smtClean="0">
                <a:solidFill>
                  <a:schemeClr val="tx1"/>
                </a:solidFill>
                <a:latin typeface="+mn-lt"/>
              </a:rPr>
            </a:br>
            <a:endParaRPr lang="cs-CZ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267744" y="332656"/>
            <a:ext cx="668234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Střední škola gastronomie a hotelnictví Mladá Boleslav, s.r.o. </a:t>
            </a:r>
          </a:p>
          <a:p>
            <a:endParaRPr lang="cs-CZ" b="1" dirty="0" smtClean="0"/>
          </a:p>
          <a:p>
            <a:r>
              <a:rPr lang="cs-CZ" b="1" dirty="0" smtClean="0"/>
              <a:t>OBOR:         65-42-M / 01 HOTELNICTVÍ</a:t>
            </a:r>
          </a:p>
          <a:p>
            <a:endParaRPr lang="cs-CZ" b="1" dirty="0" smtClean="0"/>
          </a:p>
          <a:p>
            <a:r>
              <a:rPr lang="cs-CZ" b="1" dirty="0" smtClean="0">
                <a:latin typeface="Calibri" pitchFamily="34" charset="0"/>
              </a:rPr>
              <a:t>REGISTRAČNÍ ČÍSLO PROJEKTU: 	CZ.1.07/1.5.00/34.0181</a:t>
            </a:r>
            <a:endParaRPr lang="cs-CZ" dirty="0" smtClean="0">
              <a:latin typeface="Calibri" pitchFamily="34" charset="0"/>
            </a:endParaRP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188639"/>
            <a:ext cx="1008112" cy="706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eu-fla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6021288"/>
            <a:ext cx="936104" cy="62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ovéPole 8"/>
          <p:cNvSpPr txBox="1"/>
          <p:nvPr/>
        </p:nvSpPr>
        <p:spPr>
          <a:xfrm>
            <a:off x="3923928" y="3068960"/>
            <a:ext cx="496855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latin typeface="Calibri" pitchFamily="34" charset="0"/>
              </a:rPr>
              <a:t>PŘEDMĚT:		</a:t>
            </a:r>
            <a:r>
              <a:rPr lang="cs-CZ" sz="1400" dirty="0" smtClean="0">
                <a:latin typeface="Calibri" pitchFamily="34" charset="0"/>
              </a:rPr>
              <a:t>PRÁCE S POČÍTAČEM</a:t>
            </a:r>
          </a:p>
          <a:p>
            <a:r>
              <a:rPr lang="cs-CZ" sz="1400" b="1" dirty="0" smtClean="0">
                <a:latin typeface="Calibri" pitchFamily="34" charset="0"/>
              </a:rPr>
              <a:t>ROČNÍK:      		</a:t>
            </a:r>
            <a:r>
              <a:rPr lang="cs-CZ" sz="1400" dirty="0" smtClean="0">
                <a:latin typeface="Calibri" pitchFamily="34" charset="0"/>
              </a:rPr>
              <a:t>DRUHÝ</a:t>
            </a:r>
            <a:r>
              <a:rPr lang="cs-CZ" sz="1400" b="1" dirty="0" smtClean="0">
                <a:latin typeface="Calibri" pitchFamily="34" charset="0"/>
              </a:rPr>
              <a:t>	</a:t>
            </a:r>
            <a:br>
              <a:rPr lang="cs-CZ" sz="1400" b="1" dirty="0" smtClean="0">
                <a:latin typeface="Calibri" pitchFamily="34" charset="0"/>
              </a:rPr>
            </a:br>
            <a:r>
              <a:rPr lang="cs-CZ" sz="1400" b="1" dirty="0" smtClean="0">
                <a:latin typeface="Calibri" pitchFamily="34" charset="0"/>
              </a:rPr>
              <a:t>TÉMA:          		</a:t>
            </a:r>
            <a:r>
              <a:rPr lang="cs-CZ" sz="1400" dirty="0" smtClean="0">
                <a:latin typeface="Calibri" pitchFamily="34" charset="0"/>
              </a:rPr>
              <a:t>Excel  -  sloupcový graf</a:t>
            </a:r>
          </a:p>
          <a:p>
            <a:endParaRPr lang="cs-CZ" sz="1400" b="1" dirty="0" smtClean="0">
              <a:latin typeface="Calibri" pitchFamily="34" charset="0"/>
            </a:endParaRPr>
          </a:p>
          <a:p>
            <a:r>
              <a:rPr lang="cs-CZ" sz="1400" b="1" dirty="0" smtClean="0">
                <a:latin typeface="Calibri" pitchFamily="34" charset="0"/>
              </a:rPr>
              <a:t>VYPRACOVAL:	</a:t>
            </a:r>
            <a:r>
              <a:rPr lang="cs-CZ" sz="1400" dirty="0" smtClean="0">
                <a:latin typeface="Calibri" pitchFamily="34" charset="0"/>
              </a:rPr>
              <a:t>Václav </a:t>
            </a:r>
            <a:r>
              <a:rPr lang="cs-CZ" sz="1400" dirty="0" err="1" smtClean="0">
                <a:latin typeface="Calibri" pitchFamily="34" charset="0"/>
              </a:rPr>
              <a:t>Burkovec</a:t>
            </a:r>
            <a:endParaRPr lang="cs-CZ" sz="1400" dirty="0" smtClean="0">
              <a:latin typeface="Calibri" pitchFamily="34" charset="0"/>
            </a:endParaRPr>
          </a:p>
          <a:p>
            <a:r>
              <a:rPr lang="cs-CZ" sz="1400" b="1" dirty="0" smtClean="0">
                <a:latin typeface="Calibri" pitchFamily="34" charset="0"/>
              </a:rPr>
              <a:t>MATERIÁL:  		</a:t>
            </a:r>
            <a:r>
              <a:rPr lang="cs-CZ" sz="1400" dirty="0" smtClean="0">
                <a:latin typeface="Calibri" pitchFamily="34" charset="0"/>
              </a:rPr>
              <a:t>VY_32_INOVACE_09</a:t>
            </a:r>
          </a:p>
          <a:p>
            <a:r>
              <a:rPr lang="cs-CZ" sz="1400" b="1" dirty="0" smtClean="0">
                <a:latin typeface="Calibri" pitchFamily="34" charset="0"/>
              </a:rPr>
              <a:t>DATUM:	 	</a:t>
            </a:r>
            <a:r>
              <a:rPr lang="cs-CZ" sz="1400" dirty="0" smtClean="0">
                <a:latin typeface="Calibri" pitchFamily="34" charset="0"/>
              </a:rPr>
              <a:t>11.4.2012</a:t>
            </a:r>
            <a:endParaRPr lang="cs-CZ" sz="1400" dirty="0" smtClean="0">
              <a:latin typeface="Calibri" pitchFamily="34" charset="0"/>
            </a:endParaRPr>
          </a:p>
          <a:p>
            <a:endParaRPr lang="cs-CZ" sz="1400" dirty="0" smtClean="0">
              <a:latin typeface="Calibri" pitchFamily="34" charset="0"/>
            </a:endParaRPr>
          </a:p>
          <a:p>
            <a:pPr algn="just"/>
            <a:r>
              <a:rPr lang="cs-CZ" sz="1400" b="1" dirty="0" smtClean="0"/>
              <a:t>ANOTACE:		</a:t>
            </a:r>
            <a:r>
              <a:rPr lang="cs-CZ" sz="1400" dirty="0" smtClean="0">
                <a:latin typeface="Calibri" pitchFamily="34" charset="0"/>
              </a:rPr>
              <a:t> Studenti pracují samostatně dle vzoru s využitím nápovědy. Vytvářejí a upravují sloupcový graf. Jde o nácvik reálné situace.</a:t>
            </a:r>
            <a:endParaRPr lang="cs-CZ" sz="1400" dirty="0"/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83568" y="332656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 smtClean="0"/>
              <a:t>ZADÁNÍ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dirty="0" smtClean="0"/>
              <a:t>V MS Excelu vytvořte sloupcový graf pro návštěvnost ve fitness centru.</a:t>
            </a:r>
          </a:p>
          <a:p>
            <a:pPr algn="just"/>
            <a:r>
              <a:rPr lang="cs-CZ" dirty="0" smtClean="0"/>
              <a:t>Graf správně popište.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Vaše tabulka se může od nápovědy lišit – VY jste tvůrci!! </a:t>
            </a:r>
            <a:r>
              <a:rPr lang="cs-CZ" dirty="0" smtClean="0">
                <a:sym typeface="Wingdings" pitchFamily="2" charset="2"/>
              </a:rPr>
              <a:t>  </a:t>
            </a:r>
            <a:endParaRPr lang="cs-CZ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971600" y="476672"/>
            <a:ext cx="72032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KROK 1</a:t>
            </a:r>
          </a:p>
          <a:p>
            <a:r>
              <a:rPr lang="cs-CZ" dirty="0" smtClean="0"/>
              <a:t>První krok je jednoduchý a snadný.</a:t>
            </a:r>
          </a:p>
          <a:p>
            <a:r>
              <a:rPr lang="cs-CZ" dirty="0" smtClean="0"/>
              <a:t>Vytvořte tabulku podobnou té na obrázku. Jde o návštěvnost ve </a:t>
            </a:r>
            <a:r>
              <a:rPr lang="cs-CZ" dirty="0" err="1" smtClean="0"/>
              <a:t>fitku</a:t>
            </a:r>
            <a:r>
              <a:rPr lang="cs-CZ" dirty="0" smtClean="0"/>
              <a:t>, která</a:t>
            </a:r>
          </a:p>
          <a:p>
            <a:r>
              <a:rPr lang="cs-CZ" dirty="0" smtClean="0"/>
              <a:t>je rozdělená podle dní v týdnu a podle aktivit. </a:t>
            </a:r>
          </a:p>
        </p:txBody>
      </p:sp>
      <p:pic>
        <p:nvPicPr>
          <p:cNvPr id="5" name="Obrázek 4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2204864"/>
            <a:ext cx="7341431" cy="3262858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971600" y="476672"/>
            <a:ext cx="438632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KROK 2</a:t>
            </a:r>
          </a:p>
          <a:p>
            <a:pPr>
              <a:buFontTx/>
              <a:buChar char="-"/>
            </a:pPr>
            <a:r>
              <a:rPr lang="cs-CZ" dirty="0" smtClean="0"/>
              <a:t>označíme si celou tabulku</a:t>
            </a:r>
          </a:p>
          <a:p>
            <a:pPr>
              <a:buFontTx/>
              <a:buChar char="-"/>
            </a:pPr>
            <a:r>
              <a:rPr lang="cs-CZ" dirty="0" smtClean="0"/>
              <a:t>přejdeme na záložku  </a:t>
            </a:r>
            <a:r>
              <a:rPr lang="cs-CZ" i="1" dirty="0" smtClean="0"/>
              <a:t>Vložení</a:t>
            </a:r>
          </a:p>
          <a:p>
            <a:pPr>
              <a:buFontTx/>
              <a:buChar char="-"/>
            </a:pPr>
            <a:r>
              <a:rPr lang="cs-CZ" dirty="0" smtClean="0"/>
              <a:t>myší najedeme na </a:t>
            </a:r>
            <a:r>
              <a:rPr lang="cs-CZ" i="1" dirty="0" smtClean="0"/>
              <a:t>Grafy</a:t>
            </a:r>
            <a:r>
              <a:rPr lang="cs-CZ" dirty="0" smtClean="0"/>
              <a:t> a na </a:t>
            </a:r>
            <a:r>
              <a:rPr lang="cs-CZ" i="1" dirty="0" smtClean="0"/>
              <a:t>Sloupcový graf</a:t>
            </a:r>
          </a:p>
          <a:p>
            <a:pPr>
              <a:buFontTx/>
              <a:buChar char="-"/>
            </a:pPr>
            <a:r>
              <a:rPr lang="cs-CZ" dirty="0" smtClean="0"/>
              <a:t>vybereme první graf </a:t>
            </a:r>
            <a:r>
              <a:rPr lang="cs-CZ" i="1" dirty="0" smtClean="0"/>
              <a:t>Skupinový sloupcový</a:t>
            </a:r>
          </a:p>
        </p:txBody>
      </p:sp>
      <p:pic>
        <p:nvPicPr>
          <p:cNvPr id="9" name="Obrázek 8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63888" y="1983120"/>
            <a:ext cx="5580112" cy="4698122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971600" y="476672"/>
            <a:ext cx="801360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KROK 3</a:t>
            </a:r>
          </a:p>
          <a:p>
            <a:r>
              <a:rPr lang="cs-CZ" dirty="0" smtClean="0"/>
              <a:t>Zobrazil se nám graf, který ale nemá všechny náležitosti grafu. To napravíme… </a:t>
            </a:r>
            <a:r>
              <a:rPr lang="cs-CZ" dirty="0" smtClean="0">
                <a:sym typeface="Wingdings" pitchFamily="2" charset="2"/>
              </a:rPr>
              <a:t> </a:t>
            </a:r>
          </a:p>
          <a:p>
            <a:r>
              <a:rPr lang="cs-CZ" dirty="0" smtClean="0">
                <a:sym typeface="Wingdings" pitchFamily="2" charset="2"/>
              </a:rPr>
              <a:t>Pracujeme v </a:t>
            </a:r>
            <a:r>
              <a:rPr lang="cs-CZ" i="1" dirty="0" smtClean="0">
                <a:sym typeface="Wingdings" pitchFamily="2" charset="2"/>
              </a:rPr>
              <a:t>Nástroje grafu (zelená záložka):</a:t>
            </a:r>
          </a:p>
          <a:p>
            <a:pPr>
              <a:buFontTx/>
              <a:buChar char="-"/>
            </a:pPr>
            <a:r>
              <a:rPr lang="cs-CZ" dirty="0" smtClean="0">
                <a:sym typeface="Wingdings" pitchFamily="2" charset="2"/>
              </a:rPr>
              <a:t>přejdeme na </a:t>
            </a:r>
            <a:r>
              <a:rPr lang="cs-CZ" i="1" dirty="0" smtClean="0">
                <a:sym typeface="Wingdings" pitchFamily="2" charset="2"/>
              </a:rPr>
              <a:t>Rozložení grafu</a:t>
            </a:r>
          </a:p>
          <a:p>
            <a:pPr>
              <a:buFontTx/>
              <a:buChar char="-"/>
            </a:pPr>
            <a:r>
              <a:rPr lang="cs-CZ" dirty="0" smtClean="0">
                <a:sym typeface="Wingdings" pitchFamily="2" charset="2"/>
              </a:rPr>
              <a:t>vybereme rozložení stejné jako na obrázku – musí obsahovat</a:t>
            </a:r>
          </a:p>
          <a:p>
            <a:r>
              <a:rPr lang="cs-CZ" dirty="0" smtClean="0">
                <a:sym typeface="Wingdings" pitchFamily="2" charset="2"/>
              </a:rPr>
              <a:t>  nadpis grafu, legendu, popis obou os (v nabídce znázorněno modrým obdélníčkem)</a:t>
            </a:r>
          </a:p>
          <a:p>
            <a:endParaRPr lang="cs-CZ" i="1" dirty="0" smtClean="0"/>
          </a:p>
        </p:txBody>
      </p:sp>
      <p:pic>
        <p:nvPicPr>
          <p:cNvPr id="4" name="Obrázek 3" descr="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2262972"/>
            <a:ext cx="5539353" cy="429888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971600" y="476672"/>
            <a:ext cx="39823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KROK 4</a:t>
            </a:r>
          </a:p>
          <a:p>
            <a:r>
              <a:rPr lang="cs-CZ" dirty="0" smtClean="0"/>
              <a:t>Popíšeme graf a dostáváme s k výsledku:</a:t>
            </a:r>
            <a:endParaRPr lang="cs-CZ" dirty="0" smtClean="0">
              <a:sym typeface="Wingdings" pitchFamily="2" charset="2"/>
            </a:endParaRPr>
          </a:p>
          <a:p>
            <a:endParaRPr lang="cs-CZ" i="1" dirty="0" smtClean="0"/>
          </a:p>
        </p:txBody>
      </p:sp>
      <p:pic>
        <p:nvPicPr>
          <p:cNvPr id="5" name="Obrázek 4" descr="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1556792"/>
            <a:ext cx="7589770" cy="4666084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971600" y="476672"/>
            <a:ext cx="76825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KROK 5</a:t>
            </a:r>
          </a:p>
          <a:p>
            <a:r>
              <a:rPr lang="cs-CZ" dirty="0" smtClean="0"/>
              <a:t>V </a:t>
            </a:r>
            <a:r>
              <a:rPr lang="cs-CZ" i="1" dirty="0" smtClean="0"/>
              <a:t>Nástrojích grafu </a:t>
            </a:r>
            <a:r>
              <a:rPr lang="cs-CZ" dirty="0" smtClean="0"/>
              <a:t>změňte řádek za sloupce (tlačítko </a:t>
            </a:r>
            <a:r>
              <a:rPr lang="cs-CZ" i="1" dirty="0" smtClean="0"/>
              <a:t>Přepnout řádek či sloupce</a:t>
            </a:r>
            <a:r>
              <a:rPr lang="cs-CZ" dirty="0" smtClean="0"/>
              <a:t>). </a:t>
            </a:r>
          </a:p>
          <a:p>
            <a:r>
              <a:rPr lang="cs-CZ" dirty="0" smtClean="0"/>
              <a:t> </a:t>
            </a:r>
            <a:endParaRPr lang="cs-CZ" dirty="0" smtClean="0">
              <a:sym typeface="Wingdings" pitchFamily="2" charset="2"/>
            </a:endParaRPr>
          </a:p>
          <a:p>
            <a:endParaRPr lang="cs-CZ" i="1" dirty="0" smtClean="0"/>
          </a:p>
        </p:txBody>
      </p:sp>
      <p:pic>
        <p:nvPicPr>
          <p:cNvPr id="4" name="Obrázek 3" descr="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1124744"/>
            <a:ext cx="4104457" cy="2576118"/>
          </a:xfrm>
          <a:prstGeom prst="rect">
            <a:avLst/>
          </a:prstGeom>
        </p:spPr>
      </p:pic>
      <p:pic>
        <p:nvPicPr>
          <p:cNvPr id="6" name="Obrázek 5" descr="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8024" y="1124744"/>
            <a:ext cx="4104778" cy="2572434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1043608" y="4293096"/>
            <a:ext cx="69435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Úkol</a:t>
            </a:r>
          </a:p>
          <a:p>
            <a:r>
              <a:rPr lang="cs-CZ" dirty="0" smtClean="0"/>
              <a:t>Zamyslete se, v čem se oba dva grafy liší a kde by bylo vhodné je použít. </a:t>
            </a:r>
          </a:p>
          <a:p>
            <a:r>
              <a:rPr lang="cs-CZ" dirty="0" smtClean="0"/>
              <a:t> </a:t>
            </a:r>
            <a:endParaRPr lang="cs-CZ" dirty="0" smtClean="0">
              <a:sym typeface="Wingdings" pitchFamily="2" charset="2"/>
            </a:endParaRPr>
          </a:p>
          <a:p>
            <a:endParaRPr lang="cs-CZ" i="1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3688" y="5445224"/>
            <a:ext cx="5628928" cy="1143000"/>
          </a:xfrm>
        </p:spPr>
        <p:txBody>
          <a:bodyPr>
            <a:normAutofit/>
          </a:bodyPr>
          <a:lstStyle/>
          <a:p>
            <a:pPr algn="r"/>
            <a:r>
              <a:rPr lang="cs-CZ" sz="2800" dirty="0" smtClean="0"/>
              <a:t>Díky a hodně zdaru!! V.B.</a:t>
            </a:r>
            <a:endParaRPr lang="cs-CZ" sz="2800" dirty="0"/>
          </a:p>
        </p:txBody>
      </p:sp>
      <p:pic>
        <p:nvPicPr>
          <p:cNvPr id="3" name="Picture 2" descr="http://a8.sphotos.ak.fbcdn.net/hphotos-ak-ash4/378872_103784906403353_100003155317529_20106_325091697_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336" y="4437112"/>
            <a:ext cx="1152128" cy="192021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heme/theme1.xml><?xml version="1.0" encoding="utf-8"?>
<a:theme xmlns:a="http://schemas.openxmlformats.org/drawingml/2006/main" name="TS10167455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406E9B4-FE91-476B-AD73-CAEAC9B4BD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TS101674557</Template>
  <TotalTime>0</TotalTime>
  <Words>375</Words>
  <Application>Microsoft Office PowerPoint</Application>
  <PresentationFormat>Předvádění na obrazovce (4:3)</PresentationFormat>
  <Paragraphs>70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TS101674557</vt:lpstr>
      <vt:lpstr> </vt:lpstr>
      <vt:lpstr>Snímek 2</vt:lpstr>
      <vt:lpstr>Snímek 3</vt:lpstr>
      <vt:lpstr>Snímek 4</vt:lpstr>
      <vt:lpstr>Snímek 5</vt:lpstr>
      <vt:lpstr>Snímek 6</vt:lpstr>
      <vt:lpstr>Snímek 7</vt:lpstr>
      <vt:lpstr>Díky a hodně zdaru!! V.B.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2011-11-18T12:02:23Z</dcterms:created>
  <dcterms:modified xsi:type="dcterms:W3CDTF">2012-05-25T10:48:16Z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TC016745579991</vt:lpwstr>
  </property>
</Properties>
</file>