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1" r:id="rId2"/>
    <p:sldId id="260" r:id="rId3"/>
    <p:sldId id="272" r:id="rId4"/>
    <p:sldId id="262" r:id="rId5"/>
    <p:sldId id="263" r:id="rId6"/>
    <p:sldId id="269" r:id="rId7"/>
    <p:sldId id="266" r:id="rId8"/>
    <p:sldId id="267" r:id="rId9"/>
    <p:sldId id="270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38" autoAdjust="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E4BA94-375D-4612-BEC7-3F05E9184DA2}" type="datetimeFigureOut">
              <a:rPr lang="cs-CZ"/>
              <a:pPr/>
              <a:t>25.2.2013</a:t>
            </a:fld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23B489F-0377-4EFF-8A51-E3F3197A44E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168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489F-0377-4EFF-8A51-E3F3197A44E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5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62991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31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849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572000" y="2943225"/>
            <a:ext cx="417671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Předmět:	OV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 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1 - 3 K-č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Téma:	  	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Gastronomické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			odborné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prohlubovací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kurzy (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sommeliér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Vypracoval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: 	Vladimír Uhlíř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Materiál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	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VY_32_INOVACE_375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Datum:	20.2.2013</a:t>
            </a: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Anotace: 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Základní seznámení s 		víny, servis a degustace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914650"/>
            <a:ext cx="37080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600" b="1" dirty="0">
                <a:latin typeface="Arial" charset="0"/>
              </a:rPr>
              <a:t>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Obor:	65-51-H/01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Kuchař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– číšník</a:t>
            </a:r>
          </a:p>
          <a:p>
            <a:pPr eaLnBrk="1" hangingPunct="1"/>
            <a:r>
              <a:rPr lang="cs-CZ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65-42-M/02  Cestovní ruch</a:t>
            </a:r>
          </a:p>
          <a:p>
            <a:pPr eaLnBrk="1" hangingPunct="1"/>
            <a:r>
              <a:rPr lang="cs-CZ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65-41-L/01   Gastronomie</a:t>
            </a:r>
          </a:p>
          <a:p>
            <a:pPr eaLnBrk="1" hangingPunct="1"/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9050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249253"/>
              </p:ext>
            </p:extLst>
          </p:nvPr>
        </p:nvGraphicFramePr>
        <p:xfrm>
          <a:off x="107504" y="116633"/>
          <a:ext cx="8928992" cy="580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401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364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u="sng" baseline="0" dirty="0" smtClean="0">
                          <a:latin typeface="Arial" pitchFamily="34" charset="0"/>
                          <a:cs typeface="Arial" pitchFamily="34" charset="0"/>
                        </a:rPr>
                        <a:t>Výroba: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z modrých hroznů nakvašením</a:t>
                      </a: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95536" y="330458"/>
            <a:ext cx="67251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Červená révová vína</a:t>
            </a:r>
            <a:endParaRPr lang="cs-CZ" sz="60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268" name="Picture 4" descr="http://www.vivantis.cz/soubory/prozdravi.cz/cm/cm_hroznove_v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76872"/>
            <a:ext cx="3284746" cy="328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84172"/>
              </p:ext>
            </p:extLst>
          </p:nvPr>
        </p:nvGraphicFramePr>
        <p:xfrm>
          <a:off x="107950" y="115888"/>
          <a:ext cx="8928100" cy="5634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51291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5050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révová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 stolní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révová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 jakostní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révová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 s přívlastkem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67544" y="332655"/>
            <a:ext cx="653736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Třídění révových vín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1572">
            <a:off x="6254396" y="2937985"/>
            <a:ext cx="1946298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4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69095"/>
              </p:ext>
            </p:extLst>
          </p:nvPr>
        </p:nvGraphicFramePr>
        <p:xfrm>
          <a:off x="107510" y="116632"/>
          <a:ext cx="8928992" cy="5460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654694">
                <a:tc>
                  <a:txBody>
                    <a:bodyPr/>
                    <a:lstStyle/>
                    <a:p>
                      <a:endParaRPr lang="cs-CZ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09450"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82792" y="332656"/>
            <a:ext cx="8778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Rozdělení vína dle obsahu zbytkového cukru</a:t>
            </a:r>
            <a:endParaRPr lang="cs-CZ" sz="36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1304" y="1772816"/>
            <a:ext cx="2699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Suché 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Cabernet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Sauvignon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850060" y="1796520"/>
            <a:ext cx="15536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Polosuché </a:t>
            </a:r>
          </a:p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Frankovka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94521" y="1758225"/>
            <a:ext cx="2406429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Cabernet Moravia </a:t>
            </a:r>
          </a:p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ledové víno</a:t>
            </a:r>
          </a:p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501010" y="1758225"/>
            <a:ext cx="16834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Polosladké</a:t>
            </a:r>
          </a:p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Chardonnay</a:t>
            </a:r>
          </a:p>
          <a:p>
            <a:pPr algn="ctr"/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Více informací o vínu - Cabernet Sauvig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00" y="2958554"/>
            <a:ext cx="7308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s://encrypted-tbn1.gstatic.com/images?q=tbn:ANd9GcQwgKPKAzBAiVwYOFEbLI3sUo4kXh8L2h4JIMFanDHTbyzhrTNjS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526" y="2958554"/>
            <a:ext cx="716697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reisten.net/soubory/cl-ch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58554"/>
            <a:ext cx="878532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abernet Moravia ledové víno 20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958554"/>
            <a:ext cx="1113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9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50175"/>
              </p:ext>
            </p:extLst>
          </p:nvPr>
        </p:nvGraphicFramePr>
        <p:xfrm>
          <a:off x="107504" y="116632"/>
          <a:ext cx="8928992" cy="556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4918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120739">
                <a:tc>
                  <a:txBody>
                    <a:bodyPr/>
                    <a:lstStyle/>
                    <a:p>
                      <a:endParaRPr lang="cs-CZ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5" y="335112"/>
            <a:ext cx="69159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Sklo na červené víno</a:t>
            </a:r>
            <a:endParaRPr lang="cs-CZ" sz="60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9359" y="2236222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Sklenice na červené víno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kulina.cz/fotocache/mid/0907292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608" y="2450162"/>
            <a:ext cx="3196302" cy="319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5428"/>
              </p:ext>
            </p:extLst>
          </p:nvPr>
        </p:nvGraphicFramePr>
        <p:xfrm>
          <a:off x="107950" y="80963"/>
          <a:ext cx="8928100" cy="586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38754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34" marB="45734">
                    <a:solidFill>
                      <a:srgbClr val="FF5050"/>
                    </a:solidFill>
                  </a:tcPr>
                </a:tc>
              </a:tr>
              <a:tr h="4481440">
                <a:tc>
                  <a:txBody>
                    <a:bodyPr/>
                    <a:lstStyle/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Tastevin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Degustační sklenka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Vývrtka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Dekantovací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 košíček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Dekanter</a:t>
                      </a:r>
                      <a:endParaRPr lang="cs-CZ" sz="24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Teploměr</a:t>
                      </a:r>
                    </a:p>
                    <a:p>
                      <a:r>
                        <a:rPr lang="cs-CZ" sz="2400" b="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Termo izolační 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tubus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Sklenice</a:t>
                      </a:r>
                    </a:p>
                    <a:p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- chladič na víno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Uzávěr na otevřená vína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Ořezávátko na kapsli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Uvolňovací kleště</a:t>
                      </a:r>
                    </a:p>
                  </a:txBody>
                  <a:tcPr marL="91431" marR="91431" marT="45734" marB="45734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332656"/>
            <a:ext cx="727280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Pomůcky </a:t>
            </a:r>
            <a:r>
              <a:rPr lang="cs-CZ" sz="6000" b="1" dirty="0" err="1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Sommeliéra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203" name="Picture 10" descr="http://www.souhorky.cz/ucebnice/st/images/vinarny/degustask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44675"/>
            <a:ext cx="13049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vývr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3954">
            <a:off x="6253163" y="3363913"/>
            <a:ext cx="2373312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0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940075"/>
              </p:ext>
            </p:extLst>
          </p:nvPr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5050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Odstranění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kapsle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Očistit hrdlo pod kapslí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Navrtání od středu korku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Postupné vytažení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Přivonění ke korku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Vytočit korek do ubrousku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Předat hostovi k přivonění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Nasadit </a:t>
                      </a:r>
                      <a:r>
                        <a:rPr lang="cs-CZ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dropstop</a:t>
                      </a:r>
                      <a:endParaRPr lang="cs-C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Nalití vína do degustační skelničky </a:t>
                      </a:r>
                      <a:r>
                        <a:rPr lang="cs-CZ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sommeliera</a:t>
                      </a:r>
                      <a:endParaRPr lang="cs-CZ" sz="24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Nalít k ochutnání 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335112"/>
            <a:ext cx="371678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Servis vína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4" descr="http://www.vino.cz/file/document/00/01/46/otvirak-250x1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037">
            <a:off x="5353220" y="2880752"/>
            <a:ext cx="2736304" cy="182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0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57647"/>
              </p:ext>
            </p:extLst>
          </p:nvPr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5050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Základní vůně</a:t>
                      </a:r>
                      <a:endParaRPr lang="cs-CZ" sz="24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Intenzita vůně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Barevné tóny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Cukr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Alkohol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Charakter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Perlení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Dojem</a:t>
                      </a:r>
                      <a:endParaRPr lang="cs-CZ" sz="2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6" y="332656"/>
            <a:ext cx="517962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Degustace vína</a:t>
            </a:r>
          </a:p>
        </p:txBody>
      </p:sp>
      <p:pic>
        <p:nvPicPr>
          <p:cNvPr id="9227" name="Picture 2" descr="http://www.galerieslovackychvin.cz/images/cu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5400"/>
            <a:ext cx="30670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512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539750" y="260350"/>
            <a:ext cx="4319588" cy="295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cs-CZ" u="sng" dirty="0" smtClean="0">
                <a:latin typeface="Arial" charset="0"/>
                <a:cs typeface="Arial" charset="0"/>
              </a:rPr>
              <a:t>Použité zdroje:</a:t>
            </a: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Obrázky - vlastní + internet</a:t>
            </a: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Text - literatura + internet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http://www.vinarska-akademie.cz/</a:t>
            </a:r>
          </a:p>
          <a:p>
            <a:pPr marL="0" indent="0" eaLnBrk="1" hangingPunct="1"/>
            <a:r>
              <a:rPr lang="cs-CZ" dirty="0">
                <a:latin typeface="Arial" charset="0"/>
                <a:cs typeface="Arial" charset="0"/>
              </a:rPr>
              <a:t>http://www.souhorky.cz/ucebnice</a:t>
            </a:r>
            <a:endParaRPr lang="cs-CZ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Literatura – Setkání s vínem Vilém Kraus, </a:t>
            </a:r>
            <a:r>
              <a:rPr lang="cs-CZ" dirty="0" err="1" smtClean="0">
                <a:latin typeface="Arial" charset="0"/>
                <a:cs typeface="Arial" charset="0"/>
              </a:rPr>
              <a:t>ing.Kopeček</a:t>
            </a:r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11267" name="Picture 6" descr="http://tvorenicko.wz.cz/Hro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1458">
            <a:off x="5219700" y="2165350"/>
            <a:ext cx="288131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17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394</TotalTime>
  <Words>145</Words>
  <Application>Microsoft Office PowerPoint</Application>
  <PresentationFormat>Předvádění na obrazovce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sablonadumu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Vladimír</cp:lastModifiedBy>
  <cp:revision>41</cp:revision>
  <dcterms:created xsi:type="dcterms:W3CDTF">2012-07-03T06:04:02Z</dcterms:created>
  <dcterms:modified xsi:type="dcterms:W3CDTF">2013-02-25T22:07:18Z</dcterms:modified>
</cp:coreProperties>
</file>