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1" r:id="rId2"/>
    <p:sldId id="260" r:id="rId3"/>
    <p:sldId id="272" r:id="rId4"/>
    <p:sldId id="262" r:id="rId5"/>
    <p:sldId id="263" r:id="rId6"/>
    <p:sldId id="269" r:id="rId7"/>
    <p:sldId id="266" r:id="rId8"/>
    <p:sldId id="267" r:id="rId9"/>
    <p:sldId id="270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638" autoAdjust="0"/>
  </p:normalViewPr>
  <p:slideViewPr>
    <p:cSldViewPr>
      <p:cViewPr>
        <p:scale>
          <a:sx n="82" d="100"/>
          <a:sy n="82" d="100"/>
        </p:scale>
        <p:origin x="-8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BE4BA94-375D-4612-BEC7-3F05E9184DA2}" type="datetimeFigureOut">
              <a:rPr lang="cs-CZ"/>
              <a:pPr/>
              <a:t>25.2.2013</a:t>
            </a:fld>
            <a:endParaRPr lang="cs-CZ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23B489F-0377-4EFF-8A51-E3F3197A44E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168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B489F-0377-4EFF-8A51-E3F3197A44E1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059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7"/>
          <p:cNvSpPr/>
          <p:nvPr/>
        </p:nvSpPr>
        <p:spPr>
          <a:xfrm>
            <a:off x="4763" y="-1588"/>
            <a:ext cx="9145587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 gre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20002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263650"/>
            <a:ext cx="50419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Střední odborná škola a Střední odborné učiliště</a:t>
            </a:r>
          </a:p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Horky nad Jizerou 35</a:t>
            </a: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Registrační číslo projektu:  CZ.1.07/1.5.00/34.0985</a:t>
            </a:r>
          </a:p>
          <a:p>
            <a:pPr eaLnBrk="1" hangingPunct="1">
              <a:defRPr/>
            </a:pP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1629910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631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39750" y="260350"/>
            <a:ext cx="3455988" cy="2952750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 noChangeAspect="1"/>
          </p:cNvSpPr>
          <p:nvPr>
            <p:ph type="pic" sz="quarter" idx="11"/>
          </p:nvPr>
        </p:nvSpPr>
        <p:spPr>
          <a:xfrm>
            <a:off x="4356100" y="3284538"/>
            <a:ext cx="4537075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8849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954713"/>
            <a:ext cx="3575050" cy="903287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954713"/>
            <a:ext cx="9145588" cy="90328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1" r:id="rId2"/>
    <p:sldLayoutId id="2147483773" r:id="rId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30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016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02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8588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4572000" y="2943225"/>
            <a:ext cx="4176713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719138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defTabSz="719138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defTabSz="719138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defTabSz="719138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defTabSz="719138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Předmět:	OV</a:t>
            </a:r>
            <a:r>
              <a:rPr lang="cs-CZ" dirty="0">
                <a:solidFill>
                  <a:schemeClr val="bg1"/>
                </a:solidFill>
                <a:latin typeface="Arial" charset="0"/>
              </a:rPr>
              <a:t>	 	</a:t>
            </a: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Ročník:	</a:t>
            </a:r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1 - 3 K-č</a:t>
            </a:r>
            <a:r>
              <a:rPr lang="cs-CZ" dirty="0">
                <a:solidFill>
                  <a:schemeClr val="bg1"/>
                </a:solidFill>
                <a:latin typeface="Arial" charset="0"/>
              </a:rPr>
              <a:t>	</a:t>
            </a: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Téma:	  	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Gastronomické 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			odborné 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prohlubovací 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kurzy (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sommeliér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eaLnBrk="1" hangingPunct="1"/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Vypracoval</a:t>
            </a:r>
            <a:r>
              <a:rPr lang="cs-CZ" dirty="0">
                <a:solidFill>
                  <a:schemeClr val="bg1"/>
                </a:solidFill>
                <a:latin typeface="Arial" charset="0"/>
              </a:rPr>
              <a:t>: 	Vladimír Uhlíř</a:t>
            </a: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Materiál</a:t>
            </a:r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:	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VY_32_INOVACE_375</a:t>
            </a: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Datum:	20.2.2013</a:t>
            </a:r>
          </a:p>
          <a:p>
            <a:pPr eaLnBrk="1" hangingPunct="1"/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Anotace: 	</a:t>
            </a:r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Základní seznámení s 		víny, servis a degustace</a:t>
            </a:r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	</a:t>
            </a: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		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179512" y="2914650"/>
            <a:ext cx="370806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/>
            <a:r>
              <a:rPr lang="cs-CZ" sz="1600" b="1" dirty="0">
                <a:latin typeface="Arial" charset="0"/>
              </a:rPr>
              <a:t>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Obor:	65-51-H/01 </a:t>
            </a:r>
            <a:r>
              <a:rPr lang="cs-CZ" sz="1600" b="1" dirty="0">
                <a:latin typeface="Arial" pitchFamily="34" charset="0"/>
                <a:cs typeface="Arial" pitchFamily="34" charset="0"/>
              </a:rPr>
              <a:t>Kuchař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– číšník</a:t>
            </a:r>
          </a:p>
          <a:p>
            <a:pPr eaLnBrk="1" hangingPunct="1"/>
            <a:r>
              <a:rPr lang="cs-CZ" sz="1600" b="1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65-42-M/02  Cestovní ruch</a:t>
            </a:r>
          </a:p>
          <a:p>
            <a:pPr eaLnBrk="1" hangingPunct="1"/>
            <a:r>
              <a:rPr lang="cs-CZ" sz="1600" b="1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65-41-L/01   Gastronomie</a:t>
            </a:r>
          </a:p>
          <a:p>
            <a:pPr eaLnBrk="1" hangingPunct="1"/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90505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249253"/>
              </p:ext>
            </p:extLst>
          </p:nvPr>
        </p:nvGraphicFramePr>
        <p:xfrm>
          <a:off x="107504" y="116633"/>
          <a:ext cx="8928992" cy="5804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/>
              </a:tblGrid>
              <a:tr h="144015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43643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u="sng" baseline="0" dirty="0" smtClean="0">
                          <a:latin typeface="Arial" pitchFamily="34" charset="0"/>
                          <a:cs typeface="Arial" pitchFamily="34" charset="0"/>
                        </a:rPr>
                        <a:t>Výroba: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u="sng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z modrých hroznů nakvašením</a:t>
                      </a:r>
                      <a:endParaRPr lang="cs-CZ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cs-CZ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395536" y="330458"/>
            <a:ext cx="672517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60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Červená révová vína</a:t>
            </a:r>
            <a:endParaRPr lang="cs-CZ" sz="60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1268" name="Picture 4" descr="http://www.vivantis.cz/soubory/prozdravi.cz/cm/cm_hroznove_vin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276872"/>
            <a:ext cx="3284746" cy="328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01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084172"/>
              </p:ext>
            </p:extLst>
          </p:nvPr>
        </p:nvGraphicFramePr>
        <p:xfrm>
          <a:off x="107950" y="115888"/>
          <a:ext cx="8928100" cy="5634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/>
              </a:tblGrid>
              <a:tr h="1512912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1" marR="91431" marT="45725" marB="45725">
                    <a:solidFill>
                      <a:srgbClr val="FF5050"/>
                    </a:solidFill>
                  </a:tcPr>
                </a:tc>
              </a:tr>
              <a:tr h="4121196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cs-CZ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révová </a:t>
                      </a: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vína stolní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révová </a:t>
                      </a: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vína jakostní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révová </a:t>
                      </a: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vína s přívlastkem</a:t>
                      </a:r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5" marB="45725">
                    <a:noFill/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467544" y="332655"/>
            <a:ext cx="6537367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60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Třídění révových vín</a:t>
            </a:r>
            <a:endParaRPr lang="cs-CZ" sz="6000" b="1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1572">
            <a:off x="6254396" y="2937985"/>
            <a:ext cx="1946298" cy="25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7044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669095"/>
              </p:ext>
            </p:extLst>
          </p:nvPr>
        </p:nvGraphicFramePr>
        <p:xfrm>
          <a:off x="107510" y="116632"/>
          <a:ext cx="8928992" cy="5460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/>
              </a:tblGrid>
              <a:tr h="129614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3654694">
                <a:tc>
                  <a:txBody>
                    <a:bodyPr/>
                    <a:lstStyle/>
                    <a:p>
                      <a:endParaRPr lang="cs-CZ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509450">
                <a:tc>
                  <a:txBody>
                    <a:bodyPr/>
                    <a:lstStyle/>
                    <a:p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82792" y="332656"/>
            <a:ext cx="87784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Rozdělení vína dle obsahu zbytkového cukru</a:t>
            </a:r>
            <a:endParaRPr lang="cs-CZ" sz="36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21304" y="1772816"/>
            <a:ext cx="2699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Suché </a:t>
            </a: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Cabernet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Sauvignon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850060" y="1796520"/>
            <a:ext cx="15536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Polosuché </a:t>
            </a:r>
          </a:p>
          <a:p>
            <a:pPr algn="ctr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Frankovka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294521" y="1758225"/>
            <a:ext cx="2406429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Cabernet Moravia </a:t>
            </a:r>
          </a:p>
          <a:p>
            <a:pPr algn="ctr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ledové víno</a:t>
            </a:r>
          </a:p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501010" y="1758225"/>
            <a:ext cx="168347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/>
              <a:t>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Polosladké</a:t>
            </a:r>
          </a:p>
          <a:p>
            <a:pPr algn="ctr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Chardonnay</a:t>
            </a:r>
          </a:p>
          <a:p>
            <a:pPr algn="ctr"/>
            <a:endParaRPr lang="cs-CZ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Více informací o vínu - Cabernet Sauvign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800" y="2958554"/>
            <a:ext cx="730800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https://encrypted-tbn1.gstatic.com/images?q=tbn:ANd9GcQwgKPKAzBAiVwYOFEbLI3sUo4kXh8L2h4JIMFanDHTbyzhrTNjS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526" y="2958554"/>
            <a:ext cx="716697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://www.reisten.net/soubory/cl-cha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958554"/>
            <a:ext cx="878532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abernet Moravia ledové víno 200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958554"/>
            <a:ext cx="1113000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98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250175"/>
              </p:ext>
            </p:extLst>
          </p:nvPr>
        </p:nvGraphicFramePr>
        <p:xfrm>
          <a:off x="107504" y="116632"/>
          <a:ext cx="8928992" cy="5569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/>
              </a:tblGrid>
              <a:tr h="144918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4120739">
                <a:tc>
                  <a:txBody>
                    <a:bodyPr/>
                    <a:lstStyle/>
                    <a:p>
                      <a:endParaRPr lang="cs-CZ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395535" y="335112"/>
            <a:ext cx="691593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cs-CZ" sz="60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Sklo na červené víno</a:t>
            </a:r>
            <a:endParaRPr lang="cs-CZ" sz="60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89359" y="2236222"/>
            <a:ext cx="3626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Sklenice na červené víno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http://www.kulina.cz/fotocache/mid/09072920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608" y="2450162"/>
            <a:ext cx="3196302" cy="3196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16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25428"/>
              </p:ext>
            </p:extLst>
          </p:nvPr>
        </p:nvGraphicFramePr>
        <p:xfrm>
          <a:off x="107950" y="80963"/>
          <a:ext cx="8928100" cy="5868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/>
              </a:tblGrid>
              <a:tr h="1387547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1" marR="91431" marT="45734" marB="45734">
                    <a:solidFill>
                      <a:srgbClr val="FF5050"/>
                    </a:solidFill>
                  </a:tcPr>
                </a:tc>
              </a:tr>
              <a:tr h="4481440">
                <a:tc>
                  <a:txBody>
                    <a:bodyPr/>
                    <a:lstStyle/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cs-CZ" sz="24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Tastevin</a:t>
                      </a:r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Degustační sklenka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Vývrtka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cs-CZ" sz="24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Dekantovací</a:t>
                      </a:r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 košíček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cs-CZ" sz="24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Dekanter</a:t>
                      </a:r>
                      <a:endParaRPr lang="cs-CZ" sz="2400" b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Teploměr</a:t>
                      </a:r>
                    </a:p>
                    <a:p>
                      <a:r>
                        <a:rPr lang="cs-CZ" sz="2400" b="0" kern="120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Termo izolační </a:t>
                      </a:r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tubus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Sklenice</a:t>
                      </a:r>
                    </a:p>
                    <a:p>
                      <a:r>
                        <a:rPr lang="cs-CZ" sz="2400" b="0" dirty="0" smtClean="0">
                          <a:latin typeface="Arial" pitchFamily="34" charset="0"/>
                          <a:cs typeface="Arial" pitchFamily="34" charset="0"/>
                        </a:rPr>
                        <a:t>- chladič na víno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Uzávěr na otevřená vína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Ořezávátko na kapsli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Uvolňovací kleště</a:t>
                      </a:r>
                    </a:p>
                  </a:txBody>
                  <a:tcPr marL="91431" marR="91431" marT="45734" marB="45734">
                    <a:noFill/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323528" y="332656"/>
            <a:ext cx="727280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6000" b="1" dirty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Pomůcky </a:t>
            </a:r>
            <a:r>
              <a:rPr lang="cs-CZ" sz="6000" b="1" dirty="0" err="1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Sommeliéra</a:t>
            </a:r>
            <a:endParaRPr lang="cs-CZ" sz="6000" b="1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8203" name="Picture 10" descr="http://www.souhorky.cz/ucebnice/st/images/vinarny/degustask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844675"/>
            <a:ext cx="1304925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Picture 12" descr="vývrt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3954">
            <a:off x="6253163" y="3363913"/>
            <a:ext cx="2373312" cy="177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004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940075"/>
              </p:ext>
            </p:extLst>
          </p:nvPr>
        </p:nvGraphicFramePr>
        <p:xfrm>
          <a:off x="107950" y="115888"/>
          <a:ext cx="8928100" cy="5570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/>
              </a:tblGrid>
              <a:tr h="1449341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1" marR="91431" marT="45725" marB="45725">
                    <a:solidFill>
                      <a:srgbClr val="FF5050"/>
                    </a:solidFill>
                  </a:tcPr>
                </a:tc>
              </a:tr>
              <a:tr h="4121196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Prezentace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Odstranění</a:t>
                      </a: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 kapsle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Očistit hrdlo pod kapslí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Navrtání od středu korku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Postupné vytažení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Přivonění ke korku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Vytočit korek do ubrousku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Předat hostovi k přivonění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Nasadit </a:t>
                      </a:r>
                      <a:r>
                        <a:rPr lang="cs-CZ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dropstop</a:t>
                      </a:r>
                      <a:endParaRPr lang="cs-CZ" sz="24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Nalití vína do degustační skelničky </a:t>
                      </a:r>
                      <a:r>
                        <a:rPr lang="cs-CZ" sz="240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sommeliera</a:t>
                      </a:r>
                      <a:endParaRPr lang="cs-CZ" sz="240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Nalít k ochutnání </a:t>
                      </a:r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5" marB="45725">
                    <a:noFill/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323528" y="335112"/>
            <a:ext cx="3716787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60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Servis vína</a:t>
            </a:r>
            <a:endParaRPr lang="cs-CZ" sz="6000" b="1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5" name="Picture 4" descr="http://www.vino.cz/file/document/00/01/46/otvirak-250x1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3037">
            <a:off x="5353220" y="2880752"/>
            <a:ext cx="2736304" cy="182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9502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257647"/>
              </p:ext>
            </p:extLst>
          </p:nvPr>
        </p:nvGraphicFramePr>
        <p:xfrm>
          <a:off x="107950" y="115888"/>
          <a:ext cx="8928100" cy="5570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/>
              </a:tblGrid>
              <a:tr h="1449341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1" marR="91431" marT="45725" marB="45725">
                    <a:solidFill>
                      <a:srgbClr val="FF5050"/>
                    </a:solidFill>
                  </a:tcPr>
                </a:tc>
              </a:tr>
              <a:tr h="4121196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cs-CZ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dirty="0" smtClean="0">
                          <a:latin typeface="Arial" pitchFamily="34" charset="0"/>
                          <a:cs typeface="Arial" pitchFamily="34" charset="0"/>
                        </a:rPr>
                        <a:t>Základní vůně</a:t>
                      </a:r>
                      <a:endParaRPr lang="cs-CZ" sz="24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Intenzita vůně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Barevné tóny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Cukr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Alkohol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Charakter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Perlení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Dojem</a:t>
                      </a:r>
                      <a:endParaRPr lang="cs-CZ" sz="24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5" marB="45725">
                    <a:noFill/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395536" y="332656"/>
            <a:ext cx="5179623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6000" b="1" dirty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Degustace vína</a:t>
            </a:r>
          </a:p>
        </p:txBody>
      </p:sp>
      <p:pic>
        <p:nvPicPr>
          <p:cNvPr id="9227" name="Picture 2" descr="http://www.galerieslovackychvin.cz/images/cu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65400"/>
            <a:ext cx="3067050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6512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539750" y="260350"/>
            <a:ext cx="4319588" cy="2952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r>
              <a:rPr lang="cs-CZ" u="sng" dirty="0" smtClean="0">
                <a:latin typeface="Arial" charset="0"/>
                <a:cs typeface="Arial" charset="0"/>
              </a:rPr>
              <a:t>Použité zdroje:</a:t>
            </a: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Obrázky - vlastní + internet</a:t>
            </a: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Text - literatura + internet</a:t>
            </a:r>
          </a:p>
          <a:p>
            <a:pPr marL="0" indent="0" eaLnBrk="1" hangingPunct="1"/>
            <a:endParaRPr lang="cs-CZ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http://www.vinarska-akademie.cz/</a:t>
            </a:r>
          </a:p>
          <a:p>
            <a:pPr marL="0" indent="0" eaLnBrk="1" hangingPunct="1"/>
            <a:r>
              <a:rPr lang="cs-CZ" dirty="0">
                <a:latin typeface="Arial" charset="0"/>
                <a:cs typeface="Arial" charset="0"/>
              </a:rPr>
              <a:t>http://www.souhorky.cz/ucebnice</a:t>
            </a:r>
            <a:endParaRPr lang="cs-CZ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Literatura – Setkání s vínem Vilém Kraus, </a:t>
            </a:r>
            <a:r>
              <a:rPr lang="cs-CZ" dirty="0" err="1" smtClean="0">
                <a:latin typeface="Arial" charset="0"/>
                <a:cs typeface="Arial" charset="0"/>
              </a:rPr>
              <a:t>ing.Kopeček</a:t>
            </a:r>
            <a:endParaRPr lang="cs-CZ" dirty="0" smtClean="0">
              <a:latin typeface="Arial" charset="0"/>
              <a:cs typeface="Arial" charset="0"/>
            </a:endParaRPr>
          </a:p>
        </p:txBody>
      </p:sp>
      <p:pic>
        <p:nvPicPr>
          <p:cNvPr id="11267" name="Picture 6" descr="http://tvorenicko.wz.cz/Hroz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1458">
            <a:off x="5219700" y="2165350"/>
            <a:ext cx="2881313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117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lonadumu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sablonadumu</Template>
  <TotalTime>394</TotalTime>
  <Words>145</Words>
  <Application>Microsoft Office PowerPoint</Application>
  <PresentationFormat>Předvádění na obrazovce (4:3)</PresentationFormat>
  <Paragraphs>79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sablonadumu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souhorky</dc:creator>
  <cp:lastModifiedBy>Vladimír</cp:lastModifiedBy>
  <cp:revision>41</cp:revision>
  <dcterms:created xsi:type="dcterms:W3CDTF">2012-07-03T06:04:02Z</dcterms:created>
  <dcterms:modified xsi:type="dcterms:W3CDTF">2013-02-25T22:07:18Z</dcterms:modified>
</cp:coreProperties>
</file>