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7" r:id="rId2"/>
    <p:sldId id="260" r:id="rId3"/>
    <p:sldId id="268" r:id="rId4"/>
    <p:sldId id="262" r:id="rId5"/>
    <p:sldId id="263" r:id="rId6"/>
    <p:sldId id="264" r:id="rId7"/>
    <p:sldId id="266" r:id="rId8"/>
    <p:sldId id="265" r:id="rId9"/>
    <p:sldId id="258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38" autoAdjust="0"/>
  </p:normalViewPr>
  <p:slideViewPr>
    <p:cSldViewPr>
      <p:cViewPr>
        <p:scale>
          <a:sx n="82" d="100"/>
          <a:sy n="82" d="100"/>
        </p:scale>
        <p:origin x="-80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FFE4393-2D68-4126-A319-ECE8DCA3A866}" type="datetimeFigureOut">
              <a:rPr lang="cs-CZ"/>
              <a:pPr>
                <a:defRPr/>
              </a:pPr>
              <a:t>25.2.2013</a:t>
            </a:fld>
            <a:endParaRPr lang="cs-CZ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42BF37C-3D4F-4F1B-AB63-77E56C577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701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fld id="{9D2B6814-E229-49CA-A451-C76B03E09941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01164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90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8752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572000" y="2943225"/>
            <a:ext cx="4176713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Předmět:	OV	 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Ročník:	1 - 3 K-č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Téma:	  	Gastronomické a 			odborné prohlubovací 		kurzy (</a:t>
            </a:r>
            <a:r>
              <a:rPr lang="cs-CZ" dirty="0" err="1">
                <a:solidFill>
                  <a:schemeClr val="bg1"/>
                </a:solidFill>
                <a:latin typeface="Arial" charset="0"/>
              </a:rPr>
              <a:t>sommeliér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)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Vypracoval: 	Vladimír Uhlíř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Materiál:	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VY_32_INOVACE_374</a:t>
            </a:r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Datum:	20.2.2013</a:t>
            </a: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Anotace: 	Základní seznámení s 		víny, servis a degustace</a:t>
            </a: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388" y="2914650"/>
            <a:ext cx="3708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600" b="1">
                <a:latin typeface="Arial" charset="0"/>
              </a:rPr>
              <a:t>   Obor:	65-51-H/01 Kuchař – číšník</a:t>
            </a:r>
          </a:p>
          <a:p>
            <a:pPr eaLnBrk="1" hangingPunct="1"/>
            <a:r>
              <a:rPr lang="cs-CZ" sz="1600" b="1">
                <a:latin typeface="Arial" charset="0"/>
              </a:rPr>
              <a:t>	65-42-M/02  Cestovní ruch</a:t>
            </a:r>
          </a:p>
          <a:p>
            <a:pPr eaLnBrk="1" hangingPunct="1"/>
            <a:r>
              <a:rPr lang="cs-CZ" sz="1600" b="1">
                <a:latin typeface="Arial" charset="0"/>
              </a:rPr>
              <a:t>	65-41-L/01   Gastronomie</a:t>
            </a:r>
          </a:p>
          <a:p>
            <a:pPr eaLnBrk="1" hangingPunct="1"/>
            <a:endParaRPr lang="cs-CZ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edia.vlasta2.ni.cz/photos/2012/11/12/8266-ovoce-zelenina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349500"/>
            <a:ext cx="4999038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795073"/>
              </p:ext>
            </p:extLst>
          </p:nvPr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FF66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r>
                        <a:rPr lang="cs-CZ" sz="2400" u="sng" dirty="0" smtClean="0">
                          <a:latin typeface="Arial" pitchFamily="34" charset="0"/>
                          <a:cs typeface="Arial" pitchFamily="34" charset="0"/>
                        </a:rPr>
                        <a:t>Výroba</a:t>
                      </a:r>
                      <a:r>
                        <a:rPr lang="cs-CZ" sz="2400" u="sng" baseline="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cs-CZ" sz="2400" u="sng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cs-CZ" sz="24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z bílých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hroznů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z růžových 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hroznů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z červených hroznů</a:t>
                      </a:r>
                      <a:endParaRPr lang="cs-CZ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cs-CZ" sz="1800" baseline="0" dirty="0" smtClean="0"/>
                    </a:p>
                    <a:p>
                      <a:endParaRPr lang="cs-CZ" sz="1800" baseline="0" dirty="0" smtClean="0"/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539552" y="332656"/>
            <a:ext cx="527259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Bílá révová vína</a:t>
            </a:r>
            <a:endParaRPr lang="cs-CZ" sz="60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010272"/>
              </p:ext>
            </p:extLst>
          </p:nvPr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FF66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révová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vína stolní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révová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vína jakostní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révová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vína s přívlastkem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467544" y="332655"/>
            <a:ext cx="653736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Třídění révových vín</a:t>
            </a:r>
            <a:endParaRPr lang="cs-CZ" sz="60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1572">
            <a:off x="6254396" y="2937985"/>
            <a:ext cx="1946298" cy="25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93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7950" y="115888"/>
          <a:ext cx="8928100" cy="5761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243299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8" marB="45728">
                    <a:solidFill>
                      <a:srgbClr val="FFFF66"/>
                    </a:solidFill>
                  </a:tcPr>
                </a:tc>
              </a:tr>
              <a:tr h="4121461">
                <a:tc>
                  <a:txBody>
                    <a:bodyPr/>
                    <a:lstStyle/>
                    <a:p>
                      <a:endParaRPr lang="cs-CZ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8" marB="45728"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8" marB="45728">
                    <a:noFill/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82792" y="332656"/>
            <a:ext cx="87784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36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Rozdělení vína dle obsahu zbytkového cukru</a:t>
            </a:r>
          </a:p>
        </p:txBody>
      </p:sp>
      <p:sp>
        <p:nvSpPr>
          <p:cNvPr id="6157" name="Obdélník 5"/>
          <p:cNvSpPr>
            <a:spLocks noChangeArrowheads="1"/>
          </p:cNvSpPr>
          <p:nvPr/>
        </p:nvSpPr>
        <p:spPr bwMode="auto">
          <a:xfrm>
            <a:off x="0" y="1773238"/>
            <a:ext cx="2228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sz="2000" b="1" dirty="0">
                <a:latin typeface="Arial" charset="0"/>
              </a:rPr>
              <a:t>Suché </a:t>
            </a:r>
          </a:p>
          <a:p>
            <a:pPr algn="ctr"/>
            <a:r>
              <a:rPr lang="cs-CZ" sz="2000" b="1" dirty="0">
                <a:latin typeface="Arial" charset="0"/>
              </a:rPr>
              <a:t>Müller </a:t>
            </a:r>
            <a:r>
              <a:rPr lang="cs-CZ" sz="2000" b="1" dirty="0" err="1">
                <a:latin typeface="Arial" charset="0"/>
              </a:rPr>
              <a:t>Thurgau</a:t>
            </a:r>
            <a:endParaRPr lang="cs-CZ" sz="2000" b="1" dirty="0">
              <a:latin typeface="Arial" charset="0"/>
            </a:endParaRPr>
          </a:p>
        </p:txBody>
      </p:sp>
      <p:sp>
        <p:nvSpPr>
          <p:cNvPr id="6158" name="Obdélník 7"/>
          <p:cNvSpPr>
            <a:spLocks noChangeArrowheads="1"/>
          </p:cNvSpPr>
          <p:nvPr/>
        </p:nvSpPr>
        <p:spPr bwMode="auto">
          <a:xfrm>
            <a:off x="2222500" y="1797050"/>
            <a:ext cx="1889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b="1">
                <a:latin typeface="Arial" charset="0"/>
              </a:rPr>
              <a:t>Polosuché </a:t>
            </a:r>
          </a:p>
          <a:p>
            <a:pPr algn="ctr"/>
            <a:r>
              <a:rPr lang="cs-CZ" sz="2000" b="1">
                <a:latin typeface="Arial" charset="0"/>
              </a:rPr>
              <a:t>Ryzlink</a:t>
            </a:r>
            <a:r>
              <a:rPr lang="cs-CZ" b="1">
                <a:latin typeface="Arial" charset="0"/>
              </a:rPr>
              <a:t> rýnský</a:t>
            </a:r>
          </a:p>
        </p:txBody>
      </p:sp>
      <p:sp>
        <p:nvSpPr>
          <p:cNvPr id="6159" name="Obdélník 9"/>
          <p:cNvSpPr>
            <a:spLocks noChangeArrowheads="1"/>
          </p:cNvSpPr>
          <p:nvPr/>
        </p:nvSpPr>
        <p:spPr bwMode="auto">
          <a:xfrm>
            <a:off x="6411913" y="1758950"/>
            <a:ext cx="2290762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sz="2000" b="1">
                <a:latin typeface="Arial" charset="0"/>
              </a:rPr>
              <a:t>Sladké</a:t>
            </a:r>
          </a:p>
          <a:p>
            <a:pPr algn="ctr"/>
            <a:r>
              <a:rPr lang="cs-CZ" sz="2000" b="1">
                <a:latin typeface="Arial" charset="0"/>
              </a:rPr>
              <a:t>Veltlínské zelené </a:t>
            </a:r>
          </a:p>
          <a:p>
            <a:pPr algn="ctr"/>
            <a:r>
              <a:rPr lang="cs-CZ" sz="2000" b="1">
                <a:latin typeface="Arial" charset="0"/>
              </a:rPr>
              <a:t>Ledové víno </a:t>
            </a:r>
          </a:p>
          <a:p>
            <a:pPr algn="ctr"/>
            <a:r>
              <a:rPr lang="cs-CZ" b="1">
                <a:latin typeface="Arial" charset="0"/>
              </a:rPr>
              <a:t> </a:t>
            </a:r>
          </a:p>
        </p:txBody>
      </p:sp>
      <p:sp>
        <p:nvSpPr>
          <p:cNvPr id="6160" name="Obdélník 10"/>
          <p:cNvSpPr>
            <a:spLocks noChangeArrowheads="1"/>
          </p:cNvSpPr>
          <p:nvPr/>
        </p:nvSpPr>
        <p:spPr bwMode="auto">
          <a:xfrm>
            <a:off x="4303713" y="1758950"/>
            <a:ext cx="207803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b="1"/>
              <a:t> </a:t>
            </a:r>
            <a:r>
              <a:rPr lang="cs-CZ" sz="2000" b="1">
                <a:latin typeface="Arial" charset="0"/>
              </a:rPr>
              <a:t>Polosladké</a:t>
            </a:r>
          </a:p>
          <a:p>
            <a:pPr algn="ctr"/>
            <a:r>
              <a:rPr lang="cs-CZ" sz="2000" b="1">
                <a:latin typeface="Arial" charset="0"/>
              </a:rPr>
              <a:t>Ryzlink vlašský</a:t>
            </a:r>
          </a:p>
        </p:txBody>
      </p:sp>
      <p:pic>
        <p:nvPicPr>
          <p:cNvPr id="6161" name="Picture 4" descr="Více informací o vínu - Müller Thurgau pozdní sb&amp;ecaron;r 2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2959100"/>
            <a:ext cx="1108075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6" descr="Více informací o vínu - Ryzlink rýnský pozdní sb&amp;ecaron;r 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959100"/>
            <a:ext cx="1082675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8" descr="Více informací o vínu - Ryzlink vlašský pozdní sb&amp;ecaron;r 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300" y="2959100"/>
            <a:ext cx="10588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10" descr="Kliknutím zv&amp;ecaron;tšíte - Ledové víno - Veltlínské zelené 20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475" y="2959100"/>
            <a:ext cx="561975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FF66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endParaRPr lang="cs-CZ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95535" y="335112"/>
            <a:ext cx="5498621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60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Sklo na bílé víno</a:t>
            </a:r>
          </a:p>
        </p:txBody>
      </p:sp>
      <p:pic>
        <p:nvPicPr>
          <p:cNvPr id="7179" name="Picture 12" descr="http://www.kulina.cz/fotocache/mid/09100220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697163"/>
            <a:ext cx="2951162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Obdélník 4"/>
          <p:cNvSpPr>
            <a:spLocks noChangeArrowheads="1"/>
          </p:cNvSpPr>
          <p:nvPr/>
        </p:nvSpPr>
        <p:spPr bwMode="auto">
          <a:xfrm>
            <a:off x="388938" y="2236788"/>
            <a:ext cx="3027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sz="2400" dirty="0">
                <a:latin typeface="Arial" charset="0"/>
              </a:rPr>
              <a:t>Sklenice na bílé víno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7950" y="80963"/>
          <a:ext cx="8928100" cy="5868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387547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34" marB="45734">
                    <a:solidFill>
                      <a:srgbClr val="FFFF66"/>
                    </a:solidFill>
                  </a:tcPr>
                </a:tc>
              </a:tr>
              <a:tr h="4481440">
                <a:tc>
                  <a:txBody>
                    <a:bodyPr/>
                    <a:lstStyle/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Tastevin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Degustační sklenka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Vývrtka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Dekantovací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 košíček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Dekanter</a:t>
                      </a:r>
                      <a:endParaRPr lang="cs-CZ" sz="2400" b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Teploměr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Termoizolační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tubus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Sklenice</a:t>
                      </a:r>
                    </a:p>
                    <a:p>
                      <a:r>
                        <a:rPr lang="cs-CZ" sz="2400" b="0" dirty="0" smtClean="0">
                          <a:latin typeface="Arial" pitchFamily="34" charset="0"/>
                          <a:cs typeface="Arial" pitchFamily="34" charset="0"/>
                        </a:rPr>
                        <a:t>- chladič na víno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Uzávěr na otevřená vína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Ořezávátko na kapsli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Uvolňovací kleště</a:t>
                      </a:r>
                    </a:p>
                  </a:txBody>
                  <a:tcPr marL="91431" marR="91431" marT="45734" marB="45734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23528" y="332656"/>
            <a:ext cx="727280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Pomůcky </a:t>
            </a:r>
            <a:r>
              <a:rPr lang="cs-CZ" sz="6000" b="1" dirty="0" err="1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Sommeliéra</a:t>
            </a:r>
            <a:endParaRPr lang="cs-CZ" sz="60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203" name="Picture 10" descr="http://www.souhorky.cz/ucebnice/st/images/vinarny/degustask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844675"/>
            <a:ext cx="130492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 descr="vývrt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3954">
            <a:off x="6253163" y="3363913"/>
            <a:ext cx="2373312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FF66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Odstranění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kapsle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Očistit hrdlo pod kapslí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Navrtání od středu korku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Postupné vytažení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Přivonění ke korku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Vytočit korek do ubrousku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Předat hostovi k přivonění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Nasadit </a:t>
                      </a:r>
                      <a:r>
                        <a:rPr lang="cs-CZ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dropstop</a:t>
                      </a:r>
                      <a:endParaRPr lang="cs-CZ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Nalití vína do degustační skelničky </a:t>
                      </a:r>
                      <a:r>
                        <a:rPr lang="cs-CZ" sz="24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sommeliera</a:t>
                      </a:r>
                      <a:endParaRPr lang="cs-CZ" sz="24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Nalít k ochutnání 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23528" y="335112"/>
            <a:ext cx="371678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Servis vína</a:t>
            </a:r>
          </a:p>
        </p:txBody>
      </p:sp>
      <p:pic>
        <p:nvPicPr>
          <p:cNvPr id="9227" name="Picture 4" descr="http://www.vino.cz/file/document/00/01/46/otvirak-250x1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037">
            <a:off x="5353050" y="2881313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FF66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dirty="0" smtClean="0">
                          <a:latin typeface="Arial" pitchFamily="34" charset="0"/>
                          <a:cs typeface="Arial" pitchFamily="34" charset="0"/>
                        </a:rPr>
                        <a:t>Základní vůně</a:t>
                      </a:r>
                      <a:endParaRPr lang="cs-CZ" sz="24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Intenzita vůně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Barevné tóny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Cukr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Alkohol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Charakter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Perlení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Dojem</a:t>
                      </a:r>
                      <a:endParaRPr lang="cs-CZ" sz="24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95536" y="332656"/>
            <a:ext cx="517962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Degustace vína</a:t>
            </a:r>
          </a:p>
        </p:txBody>
      </p:sp>
      <p:pic>
        <p:nvPicPr>
          <p:cNvPr id="10251" name="Picture 2" descr="http://www.galerieslovackychvin.cz/images/cu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65400"/>
            <a:ext cx="306705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539750" y="260350"/>
            <a:ext cx="4319588" cy="2952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cs-CZ" u="sng" smtClean="0">
                <a:latin typeface="Arial" charset="0"/>
                <a:cs typeface="Arial" charset="0"/>
              </a:rPr>
              <a:t>Použité zdroje:</a:t>
            </a:r>
          </a:p>
          <a:p>
            <a:pPr marL="0" indent="0" eaLnBrk="1" hangingPunct="1"/>
            <a:r>
              <a:rPr lang="cs-CZ" smtClean="0">
                <a:latin typeface="Arial" charset="0"/>
                <a:cs typeface="Arial" charset="0"/>
              </a:rPr>
              <a:t>Obrázky - vlastní + internet</a:t>
            </a:r>
          </a:p>
          <a:p>
            <a:pPr marL="0" indent="0" eaLnBrk="1" hangingPunct="1"/>
            <a:r>
              <a:rPr lang="cs-CZ" smtClean="0">
                <a:latin typeface="Arial" charset="0"/>
                <a:cs typeface="Arial" charset="0"/>
              </a:rPr>
              <a:t>Text - literatura + internet</a:t>
            </a:r>
          </a:p>
          <a:p>
            <a:pPr marL="0" indent="0" eaLnBrk="1" hangingPunct="1"/>
            <a:endParaRPr lang="cs-CZ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mtClean="0">
                <a:latin typeface="Arial" charset="0"/>
                <a:cs typeface="Arial" charset="0"/>
              </a:rPr>
              <a:t>http://www.vinarska-akademie.cz/</a:t>
            </a:r>
          </a:p>
          <a:p>
            <a:pPr marL="0" indent="0" eaLnBrk="1" hangingPunct="1"/>
            <a:r>
              <a:rPr lang="cs-CZ" smtClean="0">
                <a:latin typeface="Arial" charset="0"/>
                <a:cs typeface="Arial" charset="0"/>
              </a:rPr>
              <a:t>http://www.souhorky.cz/ucebnice</a:t>
            </a:r>
          </a:p>
          <a:p>
            <a:pPr marL="0" indent="0" eaLnBrk="1" hangingPunct="1"/>
            <a:r>
              <a:rPr lang="cs-CZ" smtClean="0">
                <a:latin typeface="Arial" charset="0"/>
                <a:cs typeface="Arial" charset="0"/>
              </a:rPr>
              <a:t>Literatura – Setkání s vínem Vilém Kraus, ing.Kopeček</a:t>
            </a:r>
          </a:p>
        </p:txBody>
      </p:sp>
      <p:pic>
        <p:nvPicPr>
          <p:cNvPr id="11267" name="Picture 6" descr="http://tvorenicko.wz.cz/Hro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1458">
            <a:off x="5219700" y="2165350"/>
            <a:ext cx="2881313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455</TotalTime>
  <Words>153</Words>
  <Application>Microsoft Office PowerPoint</Application>
  <PresentationFormat>Předvádění na obrazovce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sablonadumu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Vladimír</cp:lastModifiedBy>
  <cp:revision>43</cp:revision>
  <dcterms:created xsi:type="dcterms:W3CDTF">2012-07-03T06:04:02Z</dcterms:created>
  <dcterms:modified xsi:type="dcterms:W3CDTF">2013-02-25T22:06:35Z</dcterms:modified>
</cp:coreProperties>
</file>