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67" r:id="rId2"/>
    <p:sldId id="260" r:id="rId3"/>
    <p:sldId id="268" r:id="rId4"/>
    <p:sldId id="262" r:id="rId5"/>
    <p:sldId id="263" r:id="rId6"/>
    <p:sldId id="264" r:id="rId7"/>
    <p:sldId id="266" r:id="rId8"/>
    <p:sldId id="265" r:id="rId9"/>
    <p:sldId id="258" r:id="rId10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5" autoAdjust="0"/>
    <p:restoredTop sz="94638" autoAdjust="0"/>
  </p:normalViewPr>
  <p:slideViewPr>
    <p:cSldViewPr>
      <p:cViewPr>
        <p:scale>
          <a:sx n="82" d="100"/>
          <a:sy n="82" d="100"/>
        </p:scale>
        <p:origin x="-804" y="2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5FFE4393-2D68-4126-A319-ECE8DCA3A866}" type="datetimeFigureOut">
              <a:rPr lang="cs-CZ"/>
              <a:pPr>
                <a:defRPr/>
              </a:pPr>
              <a:t>25.2.2013</a:t>
            </a:fld>
            <a:endParaRPr lang="cs-CZ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D42BF37C-3D4F-4F1B-AB63-77E56C577BE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67011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5" name="Zástupný symbol pro poznámky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cs-CZ" smtClean="0"/>
          </a:p>
        </p:txBody>
      </p:sp>
      <p:sp>
        <p:nvSpPr>
          <p:cNvPr id="13316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9pPr>
          </a:lstStyle>
          <a:p>
            <a:fld id="{9D2B6814-E229-49CA-A451-C76B03E09941}" type="slidenum">
              <a:rPr lang="cs-CZ" smtClean="0"/>
              <a:pPr/>
              <a:t>1</a:t>
            </a:fld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Freeform 7"/>
          <p:cNvSpPr/>
          <p:nvPr/>
        </p:nvSpPr>
        <p:spPr>
          <a:xfrm>
            <a:off x="4763" y="-1588"/>
            <a:ext cx="9145587" cy="6859588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rgbClr val="00B05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logo gree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15888"/>
            <a:ext cx="2000250" cy="97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>
            <a:spLocks noChangeArrowheads="1"/>
          </p:cNvSpPr>
          <p:nvPr/>
        </p:nvSpPr>
        <p:spPr bwMode="auto">
          <a:xfrm>
            <a:off x="179388" y="1263650"/>
            <a:ext cx="5041900" cy="187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cs-CZ" sz="1600" b="1" dirty="0" smtClean="0">
                <a:latin typeface="Arial" pitchFamily="34" charset="0"/>
                <a:cs typeface="Arial" pitchFamily="34" charset="0"/>
              </a:rPr>
              <a:t>Střední odborná škola a Střední odborné učiliště</a:t>
            </a:r>
          </a:p>
          <a:p>
            <a:pPr eaLnBrk="1" hangingPunct="1">
              <a:defRPr/>
            </a:pPr>
            <a:r>
              <a:rPr lang="cs-CZ" sz="1600" b="1" dirty="0" smtClean="0">
                <a:latin typeface="Arial" pitchFamily="34" charset="0"/>
                <a:cs typeface="Arial" pitchFamily="34" charset="0"/>
              </a:rPr>
              <a:t>Horky nad Jizerou 35</a:t>
            </a:r>
          </a:p>
          <a:p>
            <a:pPr eaLnBrk="1" hangingPunct="1">
              <a:defRPr/>
            </a:pP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defRPr/>
            </a:pPr>
            <a:endParaRPr lang="cs-CZ" sz="16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defRPr/>
            </a:pP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defRPr/>
            </a:pPr>
            <a:r>
              <a:rPr lang="cs-CZ" sz="1400" dirty="0" smtClean="0">
                <a:latin typeface="Arial" pitchFamily="34" charset="0"/>
                <a:cs typeface="Arial" pitchFamily="34" charset="0"/>
              </a:rPr>
              <a:t>Registrační číslo projektu:  CZ.1.07/1.5.00/34.0985</a:t>
            </a:r>
          </a:p>
          <a:p>
            <a:pPr eaLnBrk="1" hangingPunct="1">
              <a:defRPr/>
            </a:pPr>
            <a:endParaRPr lang="cs-CZ" sz="1600" dirty="0" smtClean="0"/>
          </a:p>
        </p:txBody>
      </p:sp>
    </p:spTree>
    <p:extLst>
      <p:ext uri="{BB962C8B-B14F-4D97-AF65-F5344CB8AC3E}">
        <p14:creationId xmlns:p14="http://schemas.microsoft.com/office/powerpoint/2010/main" val="3011648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42904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sled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ight Triangle 17"/>
          <p:cNvSpPr/>
          <p:nvPr/>
        </p:nvSpPr>
        <p:spPr>
          <a:xfrm rot="5400000">
            <a:off x="433388" y="-433388"/>
            <a:ext cx="6858000" cy="7724775"/>
          </a:xfrm>
          <a:prstGeom prst="rtTriangle">
            <a:avLst/>
          </a:prstGeom>
          <a:solidFill>
            <a:srgbClr val="00B05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0"/>
          </p:nvPr>
        </p:nvSpPr>
        <p:spPr>
          <a:xfrm>
            <a:off x="539750" y="260350"/>
            <a:ext cx="3455988" cy="2952750"/>
          </a:xfrm>
          <a:prstGeom prst="rect">
            <a:avLst/>
          </a:prstGeom>
        </p:spPr>
        <p:txBody>
          <a:bodyPr/>
          <a:lstStyle>
            <a:lvl1pPr>
              <a:defRPr sz="1800" b="0" i="0" baseline="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11" name="Zástupný symbol pro obrázek 10"/>
          <p:cNvSpPr>
            <a:spLocks noGrp="1" noChangeAspect="1"/>
          </p:cNvSpPr>
          <p:nvPr>
            <p:ph type="pic" sz="quarter" idx="11"/>
          </p:nvPr>
        </p:nvSpPr>
        <p:spPr>
          <a:xfrm>
            <a:off x="4356100" y="3284538"/>
            <a:ext cx="4537075" cy="324008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noProof="0" smtClean="0"/>
              <a:t>Kliknutím na ikonu přidáte obrázek.</a:t>
            </a:r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3887528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3175" y="5954713"/>
            <a:ext cx="3575050" cy="903287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588" y="5954713"/>
            <a:ext cx="9145588" cy="903287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rgbClr val="00B05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1" r:id="rId2"/>
    <p:sldLayoutId id="2147483793" r:id="rId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kern="1200" cap="all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ts val="800"/>
        </a:spcBef>
        <a:spcAft>
          <a:spcPct val="0"/>
        </a:spcAft>
        <a:buFont typeface="Arial" charset="0"/>
        <a:defRPr sz="1600" b="1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173038" indent="-173038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401638" indent="-16351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630238" indent="-16351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858838" indent="-173038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ovéPole 1"/>
          <p:cNvSpPr txBox="1">
            <a:spLocks noChangeArrowheads="1"/>
          </p:cNvSpPr>
          <p:nvPr/>
        </p:nvSpPr>
        <p:spPr bwMode="auto">
          <a:xfrm>
            <a:off x="4572000" y="2943225"/>
            <a:ext cx="4176713" cy="4246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719138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1pPr>
            <a:lvl2pPr marL="742950" indent="-285750" defTabSz="719138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2pPr>
            <a:lvl3pPr marL="1143000" indent="-228600" defTabSz="719138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3pPr>
            <a:lvl4pPr marL="1600200" indent="-228600" defTabSz="719138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4pPr>
            <a:lvl5pPr marL="2057400" indent="-228600" defTabSz="719138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5pPr>
            <a:lvl6pPr marL="2514600" indent="-228600" defTabSz="719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6pPr>
            <a:lvl7pPr marL="2971800" indent="-228600" defTabSz="719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7pPr>
            <a:lvl8pPr marL="3429000" indent="-228600" defTabSz="719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8pPr>
            <a:lvl9pPr marL="3886200" indent="-228600" defTabSz="719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9pPr>
          </a:lstStyle>
          <a:p>
            <a:pPr eaLnBrk="1" hangingPunct="1"/>
            <a:r>
              <a:rPr lang="cs-CZ" dirty="0">
                <a:solidFill>
                  <a:schemeClr val="bg1"/>
                </a:solidFill>
                <a:latin typeface="Arial" charset="0"/>
              </a:rPr>
              <a:t>Předmět:	OV	 	</a:t>
            </a:r>
          </a:p>
          <a:p>
            <a:pPr eaLnBrk="1" hangingPunct="1"/>
            <a:r>
              <a:rPr lang="cs-CZ" dirty="0">
                <a:solidFill>
                  <a:schemeClr val="bg1"/>
                </a:solidFill>
                <a:latin typeface="Arial" charset="0"/>
              </a:rPr>
              <a:t>Ročník:	1 - 3 K-č	</a:t>
            </a:r>
          </a:p>
          <a:p>
            <a:pPr eaLnBrk="1" hangingPunct="1"/>
            <a:r>
              <a:rPr lang="cs-CZ" dirty="0">
                <a:solidFill>
                  <a:schemeClr val="bg1"/>
                </a:solidFill>
                <a:latin typeface="Arial" charset="0"/>
              </a:rPr>
              <a:t>Téma:	  	Gastronomické a 			odborné prohlubovací 		kurzy (</a:t>
            </a:r>
            <a:r>
              <a:rPr lang="cs-CZ" dirty="0" err="1">
                <a:solidFill>
                  <a:schemeClr val="bg1"/>
                </a:solidFill>
                <a:latin typeface="Arial" charset="0"/>
              </a:rPr>
              <a:t>sommeliér</a:t>
            </a:r>
            <a:r>
              <a:rPr lang="cs-CZ" dirty="0">
                <a:solidFill>
                  <a:schemeClr val="bg1"/>
                </a:solidFill>
                <a:latin typeface="Arial" charset="0"/>
              </a:rPr>
              <a:t>)</a:t>
            </a:r>
          </a:p>
          <a:p>
            <a:pPr eaLnBrk="1" hangingPunct="1"/>
            <a:r>
              <a:rPr lang="cs-CZ" dirty="0">
                <a:solidFill>
                  <a:schemeClr val="bg1"/>
                </a:solidFill>
                <a:latin typeface="Arial" charset="0"/>
              </a:rPr>
              <a:t>Vypracoval: 	Vladimír Uhlíř</a:t>
            </a:r>
          </a:p>
          <a:p>
            <a:pPr eaLnBrk="1" hangingPunct="1"/>
            <a:r>
              <a:rPr lang="cs-CZ" dirty="0">
                <a:solidFill>
                  <a:schemeClr val="bg1"/>
                </a:solidFill>
                <a:latin typeface="Arial" charset="0"/>
              </a:rPr>
              <a:t>Materiál:	</a:t>
            </a:r>
            <a:r>
              <a:rPr lang="cs-CZ" dirty="0" smtClean="0">
                <a:solidFill>
                  <a:schemeClr val="bg1"/>
                </a:solidFill>
                <a:latin typeface="Arial" charset="0"/>
              </a:rPr>
              <a:t>VY_32_INOVACE_374</a:t>
            </a:r>
            <a:endParaRPr lang="cs-CZ" dirty="0">
              <a:solidFill>
                <a:schemeClr val="bg1"/>
              </a:solidFill>
              <a:latin typeface="Arial" charset="0"/>
            </a:endParaRPr>
          </a:p>
          <a:p>
            <a:pPr eaLnBrk="1" hangingPunct="1"/>
            <a:r>
              <a:rPr lang="cs-CZ" dirty="0">
                <a:solidFill>
                  <a:schemeClr val="bg1"/>
                </a:solidFill>
                <a:latin typeface="Arial" charset="0"/>
              </a:rPr>
              <a:t>Datum:	20.2.2013</a:t>
            </a:r>
          </a:p>
          <a:p>
            <a:pPr eaLnBrk="1" hangingPunct="1"/>
            <a:endParaRPr lang="cs-CZ" dirty="0">
              <a:solidFill>
                <a:schemeClr val="bg1"/>
              </a:solidFill>
              <a:latin typeface="Arial" charset="0"/>
            </a:endParaRPr>
          </a:p>
          <a:p>
            <a:pPr eaLnBrk="1" hangingPunct="1"/>
            <a:r>
              <a:rPr lang="cs-CZ" dirty="0">
                <a:solidFill>
                  <a:schemeClr val="bg1"/>
                </a:solidFill>
                <a:latin typeface="Arial" charset="0"/>
              </a:rPr>
              <a:t>Anotace: 	Základní seznámení s 		víny, servis a degustace</a:t>
            </a:r>
          </a:p>
          <a:p>
            <a:pPr eaLnBrk="1" hangingPunct="1"/>
            <a:endParaRPr lang="cs-CZ" dirty="0">
              <a:solidFill>
                <a:schemeClr val="bg1"/>
              </a:solidFill>
              <a:latin typeface="Arial" charset="0"/>
            </a:endParaRPr>
          </a:p>
          <a:p>
            <a:pPr eaLnBrk="1" hangingPunct="1"/>
            <a:endParaRPr lang="cs-CZ" dirty="0">
              <a:solidFill>
                <a:schemeClr val="bg1"/>
              </a:solidFill>
              <a:latin typeface="Arial" charset="0"/>
            </a:endParaRPr>
          </a:p>
          <a:p>
            <a:pPr eaLnBrk="1" hangingPunct="1"/>
            <a:r>
              <a:rPr lang="cs-CZ" dirty="0">
                <a:solidFill>
                  <a:schemeClr val="bg1"/>
                </a:solidFill>
                <a:latin typeface="Arial" charset="0"/>
              </a:rPr>
              <a:t>	</a:t>
            </a:r>
          </a:p>
          <a:p>
            <a:pPr eaLnBrk="1" hangingPunct="1"/>
            <a:r>
              <a:rPr lang="cs-CZ" dirty="0">
                <a:solidFill>
                  <a:schemeClr val="bg1"/>
                </a:solidFill>
                <a:latin typeface="Arial" charset="0"/>
              </a:rPr>
              <a:t>		</a:t>
            </a:r>
          </a:p>
        </p:txBody>
      </p:sp>
      <p:sp>
        <p:nvSpPr>
          <p:cNvPr id="4099" name="TextovéPole 2"/>
          <p:cNvSpPr txBox="1">
            <a:spLocks noChangeArrowheads="1"/>
          </p:cNvSpPr>
          <p:nvPr/>
        </p:nvSpPr>
        <p:spPr bwMode="auto">
          <a:xfrm>
            <a:off x="179388" y="2914650"/>
            <a:ext cx="37084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9pPr>
          </a:lstStyle>
          <a:p>
            <a:pPr eaLnBrk="1" hangingPunct="1"/>
            <a:r>
              <a:rPr lang="cs-CZ" sz="1600" b="1">
                <a:latin typeface="Arial" charset="0"/>
              </a:rPr>
              <a:t>   Obor:	65-51-H/01 Kuchař – číšník</a:t>
            </a:r>
          </a:p>
          <a:p>
            <a:pPr eaLnBrk="1" hangingPunct="1"/>
            <a:r>
              <a:rPr lang="cs-CZ" sz="1600" b="1">
                <a:latin typeface="Arial" charset="0"/>
              </a:rPr>
              <a:t>	65-42-M/02  Cestovní ruch</a:t>
            </a:r>
          </a:p>
          <a:p>
            <a:pPr eaLnBrk="1" hangingPunct="1"/>
            <a:r>
              <a:rPr lang="cs-CZ" sz="1600" b="1">
                <a:latin typeface="Arial" charset="0"/>
              </a:rPr>
              <a:t>	65-41-L/01   Gastronomie</a:t>
            </a:r>
          </a:p>
          <a:p>
            <a:pPr eaLnBrk="1" hangingPunct="1"/>
            <a:endParaRPr lang="cs-CZ" sz="16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media.vlasta2.ni.cz/photos/2012/11/12/8266-ovoce-zelenina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2349500"/>
            <a:ext cx="4999038" cy="3348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5795073"/>
              </p:ext>
            </p:extLst>
          </p:nvPr>
        </p:nvGraphicFramePr>
        <p:xfrm>
          <a:off x="107950" y="115888"/>
          <a:ext cx="8928100" cy="55705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28100"/>
              </a:tblGrid>
              <a:tr h="1449341">
                <a:tc>
                  <a:txBody>
                    <a:bodyPr/>
                    <a:lstStyle/>
                    <a:p>
                      <a:endParaRPr lang="cs-CZ" sz="1800" dirty="0"/>
                    </a:p>
                  </a:txBody>
                  <a:tcPr marL="91431" marR="91431" marT="45725" marB="45725">
                    <a:solidFill>
                      <a:srgbClr val="FFFF66"/>
                    </a:solidFill>
                  </a:tcPr>
                </a:tc>
              </a:tr>
              <a:tr h="4121196">
                <a:tc>
                  <a:txBody>
                    <a:bodyPr/>
                    <a:lstStyle/>
                    <a:p>
                      <a:r>
                        <a:rPr lang="cs-CZ" sz="2400" u="sng" dirty="0" smtClean="0">
                          <a:latin typeface="Arial" pitchFamily="34" charset="0"/>
                          <a:cs typeface="Arial" pitchFamily="34" charset="0"/>
                        </a:rPr>
                        <a:t>Výroba</a:t>
                      </a:r>
                      <a:r>
                        <a:rPr lang="cs-CZ" sz="2400" u="sng" baseline="0" dirty="0" smtClean="0">
                          <a:latin typeface="Arial" pitchFamily="34" charset="0"/>
                          <a:cs typeface="Arial" pitchFamily="34" charset="0"/>
                        </a:rPr>
                        <a:t>:</a:t>
                      </a:r>
                      <a:endParaRPr lang="cs-CZ" sz="2400" u="sng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cs-CZ" sz="2400" u="sng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cs-CZ" sz="2400" dirty="0" smtClean="0">
                          <a:latin typeface="Arial" pitchFamily="34" charset="0"/>
                          <a:cs typeface="Arial" pitchFamily="34" charset="0"/>
                        </a:rPr>
                        <a:t>z bílých </a:t>
                      </a:r>
                      <a:r>
                        <a:rPr lang="cs-CZ" sz="2400" dirty="0" smtClean="0">
                          <a:latin typeface="Arial" pitchFamily="34" charset="0"/>
                          <a:cs typeface="Arial" pitchFamily="34" charset="0"/>
                        </a:rPr>
                        <a:t>hroznů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cs-CZ" sz="2400" baseline="0" dirty="0" smtClean="0">
                          <a:latin typeface="Arial" pitchFamily="34" charset="0"/>
                          <a:cs typeface="Arial" pitchFamily="34" charset="0"/>
                        </a:rPr>
                        <a:t>z růžových </a:t>
                      </a:r>
                      <a:r>
                        <a:rPr lang="cs-CZ" sz="2400" baseline="0" dirty="0" smtClean="0">
                          <a:latin typeface="Arial" pitchFamily="34" charset="0"/>
                          <a:cs typeface="Arial" pitchFamily="34" charset="0"/>
                        </a:rPr>
                        <a:t>hroznů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cs-CZ" sz="2400" baseline="0" dirty="0" smtClean="0">
                          <a:latin typeface="Arial" pitchFamily="34" charset="0"/>
                          <a:cs typeface="Arial" pitchFamily="34" charset="0"/>
                        </a:rPr>
                        <a:t>z červených hroznů</a:t>
                      </a:r>
                      <a:endParaRPr lang="cs-CZ" sz="2400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cs-CZ" sz="1800" baseline="0" dirty="0" smtClean="0"/>
                    </a:p>
                    <a:p>
                      <a:endParaRPr lang="cs-CZ" sz="1800" baseline="0" dirty="0" smtClean="0"/>
                    </a:p>
                  </a:txBody>
                  <a:tcPr marL="91431" marR="91431" marT="45725" marB="45725">
                    <a:noFill/>
                  </a:tcPr>
                </a:tc>
              </a:tr>
            </a:tbl>
          </a:graphicData>
        </a:graphic>
      </p:graphicFrame>
      <p:sp>
        <p:nvSpPr>
          <p:cNvPr id="5" name="Obdélník 4"/>
          <p:cNvSpPr/>
          <p:nvPr/>
        </p:nvSpPr>
        <p:spPr>
          <a:xfrm>
            <a:off x="539552" y="332656"/>
            <a:ext cx="5272597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cs-CZ" sz="6000" b="1" dirty="0" smtClean="0">
                <a:ln w="18000">
                  <a:solidFill>
                    <a:srgbClr val="00B050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Bílá révová vína</a:t>
            </a:r>
            <a:endParaRPr lang="cs-CZ" sz="6000" b="1" dirty="0">
              <a:ln w="18000">
                <a:solidFill>
                  <a:srgbClr val="00B050"/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9010272"/>
              </p:ext>
            </p:extLst>
          </p:nvPr>
        </p:nvGraphicFramePr>
        <p:xfrm>
          <a:off x="107950" y="115888"/>
          <a:ext cx="8928100" cy="55705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28100"/>
              </a:tblGrid>
              <a:tr h="1449341">
                <a:tc>
                  <a:txBody>
                    <a:bodyPr/>
                    <a:lstStyle/>
                    <a:p>
                      <a:endParaRPr lang="cs-CZ" sz="1800" dirty="0"/>
                    </a:p>
                  </a:txBody>
                  <a:tcPr marL="91431" marR="91431" marT="45725" marB="45725">
                    <a:solidFill>
                      <a:srgbClr val="FFFF66"/>
                    </a:solidFill>
                  </a:tcPr>
                </a:tc>
              </a:tr>
              <a:tr h="4121196"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endParaRPr lang="cs-CZ" sz="24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cs-CZ" sz="2400" dirty="0" smtClean="0">
                          <a:latin typeface="Arial" pitchFamily="34" charset="0"/>
                          <a:cs typeface="Arial" pitchFamily="34" charset="0"/>
                        </a:rPr>
                        <a:t>révová </a:t>
                      </a:r>
                      <a:r>
                        <a:rPr lang="cs-CZ" sz="2400" dirty="0" smtClean="0">
                          <a:latin typeface="Arial" pitchFamily="34" charset="0"/>
                          <a:cs typeface="Arial" pitchFamily="34" charset="0"/>
                        </a:rPr>
                        <a:t>vína stolní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cs-CZ" sz="2400" dirty="0" smtClean="0">
                          <a:latin typeface="Arial" pitchFamily="34" charset="0"/>
                          <a:cs typeface="Arial" pitchFamily="34" charset="0"/>
                        </a:rPr>
                        <a:t>révová </a:t>
                      </a:r>
                      <a:r>
                        <a:rPr lang="cs-CZ" sz="2400" dirty="0" smtClean="0">
                          <a:latin typeface="Arial" pitchFamily="34" charset="0"/>
                          <a:cs typeface="Arial" pitchFamily="34" charset="0"/>
                        </a:rPr>
                        <a:t>vína jakostní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cs-CZ" sz="2400" dirty="0" smtClean="0">
                          <a:latin typeface="Arial" pitchFamily="34" charset="0"/>
                          <a:cs typeface="Arial" pitchFamily="34" charset="0"/>
                        </a:rPr>
                        <a:t>révová </a:t>
                      </a:r>
                      <a:r>
                        <a:rPr lang="cs-CZ" sz="2400" dirty="0" smtClean="0">
                          <a:latin typeface="Arial" pitchFamily="34" charset="0"/>
                          <a:cs typeface="Arial" pitchFamily="34" charset="0"/>
                        </a:rPr>
                        <a:t>vína s přívlastkem</a:t>
                      </a:r>
                      <a:endParaRPr lang="cs-CZ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1" marR="91431" marT="45725" marB="45725">
                    <a:noFill/>
                  </a:tcPr>
                </a:tc>
              </a:tr>
            </a:tbl>
          </a:graphicData>
        </a:graphic>
      </p:graphicFrame>
      <p:sp>
        <p:nvSpPr>
          <p:cNvPr id="3" name="Obdélník 2"/>
          <p:cNvSpPr/>
          <p:nvPr/>
        </p:nvSpPr>
        <p:spPr>
          <a:xfrm>
            <a:off x="467544" y="332655"/>
            <a:ext cx="6537367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cs-CZ" sz="6000" b="1" dirty="0" smtClean="0">
                <a:ln w="18000">
                  <a:solidFill>
                    <a:srgbClr val="00B050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Třídění révových vín</a:t>
            </a:r>
            <a:endParaRPr lang="cs-CZ" sz="6000" b="1" dirty="0">
              <a:ln w="18000">
                <a:solidFill>
                  <a:srgbClr val="00B050"/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17409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81572">
            <a:off x="6254396" y="2937985"/>
            <a:ext cx="1946298" cy="252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249392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107950" y="115888"/>
          <a:ext cx="8928100" cy="57610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28100"/>
              </a:tblGrid>
              <a:tr h="1243299">
                <a:tc>
                  <a:txBody>
                    <a:bodyPr/>
                    <a:lstStyle/>
                    <a:p>
                      <a:endParaRPr lang="cs-CZ" sz="1800" dirty="0"/>
                    </a:p>
                  </a:txBody>
                  <a:tcPr marL="91431" marR="91431" marT="45728" marB="45728">
                    <a:solidFill>
                      <a:srgbClr val="FFFF66"/>
                    </a:solidFill>
                  </a:tcPr>
                </a:tc>
              </a:tr>
              <a:tr h="4121461">
                <a:tc>
                  <a:txBody>
                    <a:bodyPr/>
                    <a:lstStyle/>
                    <a:p>
                      <a:endParaRPr lang="cs-CZ" sz="20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1" marR="91431" marT="45728" marB="45728">
                    <a:noFill/>
                  </a:tcPr>
                </a:tc>
              </a:tr>
              <a:tr h="396277">
                <a:tc>
                  <a:txBody>
                    <a:bodyPr/>
                    <a:lstStyle/>
                    <a:p>
                      <a:endParaRPr lang="cs-CZ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1" marR="91431" marT="45728" marB="45728">
                    <a:noFill/>
                  </a:tcPr>
                </a:tc>
              </a:tr>
            </a:tbl>
          </a:graphicData>
        </a:graphic>
      </p:graphicFrame>
      <p:sp>
        <p:nvSpPr>
          <p:cNvPr id="5" name="Obdélník 4"/>
          <p:cNvSpPr/>
          <p:nvPr/>
        </p:nvSpPr>
        <p:spPr>
          <a:xfrm>
            <a:off x="182792" y="332656"/>
            <a:ext cx="8778429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cs-CZ" sz="3600" b="1" dirty="0">
                <a:ln w="18000">
                  <a:solidFill>
                    <a:srgbClr val="00B050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Rozdělení vína dle obsahu zbytkového cukru</a:t>
            </a:r>
          </a:p>
        </p:txBody>
      </p:sp>
      <p:sp>
        <p:nvSpPr>
          <p:cNvPr id="6157" name="Obdélník 5"/>
          <p:cNvSpPr>
            <a:spLocks noChangeArrowheads="1"/>
          </p:cNvSpPr>
          <p:nvPr/>
        </p:nvSpPr>
        <p:spPr bwMode="auto">
          <a:xfrm>
            <a:off x="0" y="1773238"/>
            <a:ext cx="22288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cs-CZ" sz="2000" b="1" dirty="0">
                <a:latin typeface="Arial" charset="0"/>
              </a:rPr>
              <a:t>Suché </a:t>
            </a:r>
          </a:p>
          <a:p>
            <a:pPr algn="ctr"/>
            <a:r>
              <a:rPr lang="cs-CZ" sz="2000" b="1" dirty="0">
                <a:latin typeface="Arial" charset="0"/>
              </a:rPr>
              <a:t>Müller </a:t>
            </a:r>
            <a:r>
              <a:rPr lang="cs-CZ" sz="2000" b="1" dirty="0" err="1">
                <a:latin typeface="Arial" charset="0"/>
              </a:rPr>
              <a:t>Thurgau</a:t>
            </a:r>
            <a:endParaRPr lang="cs-CZ" sz="2000" b="1" dirty="0">
              <a:latin typeface="Arial" charset="0"/>
            </a:endParaRPr>
          </a:p>
        </p:txBody>
      </p:sp>
      <p:sp>
        <p:nvSpPr>
          <p:cNvPr id="6158" name="Obdélník 7"/>
          <p:cNvSpPr>
            <a:spLocks noChangeArrowheads="1"/>
          </p:cNvSpPr>
          <p:nvPr/>
        </p:nvSpPr>
        <p:spPr bwMode="auto">
          <a:xfrm>
            <a:off x="2222500" y="1797050"/>
            <a:ext cx="1889125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cs-CZ" b="1">
                <a:latin typeface="Arial" charset="0"/>
              </a:rPr>
              <a:t>Polosuché </a:t>
            </a:r>
          </a:p>
          <a:p>
            <a:pPr algn="ctr"/>
            <a:r>
              <a:rPr lang="cs-CZ" sz="2000" b="1">
                <a:latin typeface="Arial" charset="0"/>
              </a:rPr>
              <a:t>Ryzlink</a:t>
            </a:r>
            <a:r>
              <a:rPr lang="cs-CZ" b="1">
                <a:latin typeface="Arial" charset="0"/>
              </a:rPr>
              <a:t> rýnský</a:t>
            </a:r>
          </a:p>
        </p:txBody>
      </p:sp>
      <p:sp>
        <p:nvSpPr>
          <p:cNvPr id="6159" name="Obdélník 9"/>
          <p:cNvSpPr>
            <a:spLocks noChangeArrowheads="1"/>
          </p:cNvSpPr>
          <p:nvPr/>
        </p:nvSpPr>
        <p:spPr bwMode="auto">
          <a:xfrm>
            <a:off x="6411913" y="1758950"/>
            <a:ext cx="2290762" cy="129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cs-CZ" sz="2000" b="1">
                <a:latin typeface="Arial" charset="0"/>
              </a:rPr>
              <a:t>Sladké</a:t>
            </a:r>
          </a:p>
          <a:p>
            <a:pPr algn="ctr"/>
            <a:r>
              <a:rPr lang="cs-CZ" sz="2000" b="1">
                <a:latin typeface="Arial" charset="0"/>
              </a:rPr>
              <a:t>Veltlínské zelené </a:t>
            </a:r>
          </a:p>
          <a:p>
            <a:pPr algn="ctr"/>
            <a:r>
              <a:rPr lang="cs-CZ" sz="2000" b="1">
                <a:latin typeface="Arial" charset="0"/>
              </a:rPr>
              <a:t>Ledové víno </a:t>
            </a:r>
          </a:p>
          <a:p>
            <a:pPr algn="ctr"/>
            <a:r>
              <a:rPr lang="cs-CZ" b="1">
                <a:latin typeface="Arial" charset="0"/>
              </a:rPr>
              <a:t> </a:t>
            </a:r>
          </a:p>
        </p:txBody>
      </p:sp>
      <p:sp>
        <p:nvSpPr>
          <p:cNvPr id="6160" name="Obdélník 10"/>
          <p:cNvSpPr>
            <a:spLocks noChangeArrowheads="1"/>
          </p:cNvSpPr>
          <p:nvPr/>
        </p:nvSpPr>
        <p:spPr bwMode="auto">
          <a:xfrm>
            <a:off x="4303713" y="1758950"/>
            <a:ext cx="2078037" cy="70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cs-CZ" b="1"/>
              <a:t> </a:t>
            </a:r>
            <a:r>
              <a:rPr lang="cs-CZ" sz="2000" b="1">
                <a:latin typeface="Arial" charset="0"/>
              </a:rPr>
              <a:t>Polosladké</a:t>
            </a:r>
          </a:p>
          <a:p>
            <a:pPr algn="ctr"/>
            <a:r>
              <a:rPr lang="cs-CZ" sz="2000" b="1">
                <a:latin typeface="Arial" charset="0"/>
              </a:rPr>
              <a:t>Ryzlink vlašský</a:t>
            </a:r>
          </a:p>
        </p:txBody>
      </p:sp>
      <p:pic>
        <p:nvPicPr>
          <p:cNvPr id="6161" name="Picture 4" descr="Více informací o vínu - Müller Thurgau pozdní sb&amp;ecaron;r 200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388" y="2959100"/>
            <a:ext cx="1108075" cy="2519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62" name="Picture 6" descr="Více informací o vínu - Ryzlink rýnský pozdní sb&amp;ecaron;r 20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0338" y="2959100"/>
            <a:ext cx="1082675" cy="2519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63" name="Picture 8" descr="Více informací o vínu - Ryzlink vlašský pozdní sb&amp;ecaron;r 20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3300" y="2959100"/>
            <a:ext cx="1058863" cy="2519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64" name="Picture 10" descr="Kliknutím zv&amp;ecaron;tšíte - Ledové víno - Veltlínské zelené 200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6475" y="2959100"/>
            <a:ext cx="561975" cy="2519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/>
        </p:nvGraphicFramePr>
        <p:xfrm>
          <a:off x="107950" y="115888"/>
          <a:ext cx="8928100" cy="55705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28100"/>
              </a:tblGrid>
              <a:tr h="1449341">
                <a:tc>
                  <a:txBody>
                    <a:bodyPr/>
                    <a:lstStyle/>
                    <a:p>
                      <a:endParaRPr lang="cs-CZ" sz="1800" dirty="0"/>
                    </a:p>
                  </a:txBody>
                  <a:tcPr marL="91431" marR="91431" marT="45725" marB="45725">
                    <a:solidFill>
                      <a:srgbClr val="FFFF66"/>
                    </a:solidFill>
                  </a:tcPr>
                </a:tc>
              </a:tr>
              <a:tr h="4121196">
                <a:tc>
                  <a:txBody>
                    <a:bodyPr/>
                    <a:lstStyle/>
                    <a:p>
                      <a:endParaRPr lang="cs-CZ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1" marR="91431" marT="45725" marB="45725">
                    <a:noFill/>
                  </a:tcPr>
                </a:tc>
              </a:tr>
            </a:tbl>
          </a:graphicData>
        </a:graphic>
      </p:graphicFrame>
      <p:sp>
        <p:nvSpPr>
          <p:cNvPr id="3" name="Obdélník 2"/>
          <p:cNvSpPr/>
          <p:nvPr/>
        </p:nvSpPr>
        <p:spPr>
          <a:xfrm>
            <a:off x="395535" y="335112"/>
            <a:ext cx="5498621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sz="6000" b="1" dirty="0">
                <a:ln w="18000">
                  <a:solidFill>
                    <a:srgbClr val="00B050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Sklo na bílé víno</a:t>
            </a:r>
          </a:p>
        </p:txBody>
      </p:sp>
      <p:pic>
        <p:nvPicPr>
          <p:cNvPr id="7179" name="Picture 12" descr="http://www.kulina.cz/fotocache/mid/091002204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838" y="2697163"/>
            <a:ext cx="2951162" cy="295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80" name="Obdélník 4"/>
          <p:cNvSpPr>
            <a:spLocks noChangeArrowheads="1"/>
          </p:cNvSpPr>
          <p:nvPr/>
        </p:nvSpPr>
        <p:spPr bwMode="auto">
          <a:xfrm>
            <a:off x="388938" y="2236788"/>
            <a:ext cx="30273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cs-CZ" sz="2400" dirty="0">
                <a:latin typeface="Arial" charset="0"/>
              </a:rPr>
              <a:t>Sklenice na bílé víno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/>
        </p:nvGraphicFramePr>
        <p:xfrm>
          <a:off x="107950" y="80963"/>
          <a:ext cx="8928100" cy="58689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28100"/>
              </a:tblGrid>
              <a:tr h="1387547">
                <a:tc>
                  <a:txBody>
                    <a:bodyPr/>
                    <a:lstStyle/>
                    <a:p>
                      <a:endParaRPr lang="cs-CZ" sz="1800" dirty="0"/>
                    </a:p>
                  </a:txBody>
                  <a:tcPr marL="91431" marR="91431" marT="45734" marB="45734">
                    <a:solidFill>
                      <a:srgbClr val="FFFF66"/>
                    </a:solidFill>
                  </a:tcPr>
                </a:tc>
              </a:tr>
              <a:tr h="4481440">
                <a:tc>
                  <a:txBody>
                    <a:bodyPr/>
                    <a:lstStyle/>
                    <a:p>
                      <a:r>
                        <a:rPr lang="cs-CZ" sz="2400" b="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 </a:t>
                      </a:r>
                      <a:r>
                        <a:rPr lang="cs-CZ" sz="2400" b="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Tastevin</a:t>
                      </a:r>
                      <a:r>
                        <a:rPr lang="cs-CZ" sz="2400" b="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</a:p>
                    <a:p>
                      <a:r>
                        <a:rPr lang="cs-CZ" sz="2400" b="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 Degustační sklenka</a:t>
                      </a:r>
                    </a:p>
                    <a:p>
                      <a:r>
                        <a:rPr lang="cs-CZ" sz="2400" b="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 Vývrtka</a:t>
                      </a:r>
                    </a:p>
                    <a:p>
                      <a:r>
                        <a:rPr lang="cs-CZ" sz="2400" b="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 </a:t>
                      </a:r>
                      <a:r>
                        <a:rPr lang="cs-CZ" sz="2400" b="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Dekantovací</a:t>
                      </a:r>
                      <a:r>
                        <a:rPr lang="cs-CZ" sz="2400" b="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 košíček</a:t>
                      </a:r>
                    </a:p>
                    <a:p>
                      <a:r>
                        <a:rPr lang="cs-CZ" sz="2400" b="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 </a:t>
                      </a:r>
                      <a:r>
                        <a:rPr lang="cs-CZ" sz="2400" b="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Dekanter</a:t>
                      </a:r>
                      <a:endParaRPr lang="cs-CZ" sz="2400" b="0" kern="1200" dirty="0" smtClean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r>
                        <a:rPr lang="cs-CZ" sz="2400" b="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 Teploměr</a:t>
                      </a:r>
                    </a:p>
                    <a:p>
                      <a:r>
                        <a:rPr lang="cs-CZ" sz="2400" b="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 </a:t>
                      </a:r>
                      <a:r>
                        <a:rPr lang="cs-CZ" sz="2400" b="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Termoizolační</a:t>
                      </a:r>
                      <a:r>
                        <a:rPr lang="cs-CZ" sz="2400" b="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tubus</a:t>
                      </a:r>
                    </a:p>
                    <a:p>
                      <a:r>
                        <a:rPr lang="cs-CZ" sz="2400" b="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 Sklenice</a:t>
                      </a:r>
                    </a:p>
                    <a:p>
                      <a:r>
                        <a:rPr lang="cs-CZ" sz="2400" b="0" dirty="0" smtClean="0">
                          <a:latin typeface="Arial" pitchFamily="34" charset="0"/>
                          <a:cs typeface="Arial" pitchFamily="34" charset="0"/>
                        </a:rPr>
                        <a:t>- chladič na víno</a:t>
                      </a:r>
                    </a:p>
                    <a:p>
                      <a:r>
                        <a:rPr lang="cs-CZ" sz="2400" b="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 Uzávěr na otevřená vína</a:t>
                      </a:r>
                    </a:p>
                    <a:p>
                      <a:r>
                        <a:rPr lang="cs-CZ" sz="2400" b="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 Ořezávátko na kapsli</a:t>
                      </a:r>
                    </a:p>
                    <a:p>
                      <a:r>
                        <a:rPr lang="cs-CZ" sz="2400" b="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 Uvolňovací kleště</a:t>
                      </a:r>
                    </a:p>
                  </a:txBody>
                  <a:tcPr marL="91431" marR="91431" marT="45734" marB="45734">
                    <a:noFill/>
                  </a:tcPr>
                </a:tc>
              </a:tr>
            </a:tbl>
          </a:graphicData>
        </a:graphic>
      </p:graphicFrame>
      <p:sp>
        <p:nvSpPr>
          <p:cNvPr id="3" name="Obdélník 2"/>
          <p:cNvSpPr/>
          <p:nvPr/>
        </p:nvSpPr>
        <p:spPr>
          <a:xfrm>
            <a:off x="323528" y="332656"/>
            <a:ext cx="7272808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cs-CZ" sz="6000" b="1" dirty="0">
                <a:ln w="18000">
                  <a:solidFill>
                    <a:srgbClr val="00B050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Pomůcky </a:t>
            </a:r>
            <a:r>
              <a:rPr lang="cs-CZ" sz="6000" b="1" dirty="0" err="1">
                <a:ln w="18000">
                  <a:solidFill>
                    <a:srgbClr val="00B050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Sommeliéra</a:t>
            </a:r>
            <a:endParaRPr lang="cs-CZ" sz="6000" b="1" dirty="0">
              <a:ln w="18000">
                <a:solidFill>
                  <a:srgbClr val="00B050"/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8203" name="Picture 10" descr="http://www.souhorky.cz/ucebnice/st/images/vinarny/degustaskl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6100" y="1844675"/>
            <a:ext cx="1304925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4" name="Picture 12" descr="vývrtk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63954">
            <a:off x="6253163" y="3363913"/>
            <a:ext cx="2373312" cy="177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/>
        </p:nvGraphicFramePr>
        <p:xfrm>
          <a:off x="107950" y="115888"/>
          <a:ext cx="8928100" cy="55705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28100"/>
              </a:tblGrid>
              <a:tr h="1449341">
                <a:tc>
                  <a:txBody>
                    <a:bodyPr/>
                    <a:lstStyle/>
                    <a:p>
                      <a:endParaRPr lang="cs-CZ" sz="1800" dirty="0"/>
                    </a:p>
                  </a:txBody>
                  <a:tcPr marL="91431" marR="91431" marT="45725" marB="45725">
                    <a:solidFill>
                      <a:srgbClr val="FFFF66"/>
                    </a:solidFill>
                  </a:tcPr>
                </a:tc>
              </a:tr>
              <a:tr h="4121196"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cs-CZ" sz="2400" dirty="0" smtClean="0">
                          <a:latin typeface="Arial" pitchFamily="34" charset="0"/>
                          <a:cs typeface="Arial" pitchFamily="34" charset="0"/>
                        </a:rPr>
                        <a:t>Prezentace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cs-CZ" sz="2400" dirty="0" smtClean="0">
                          <a:latin typeface="Arial" pitchFamily="34" charset="0"/>
                          <a:cs typeface="Arial" pitchFamily="34" charset="0"/>
                        </a:rPr>
                        <a:t>Odstranění</a:t>
                      </a:r>
                      <a:r>
                        <a:rPr lang="cs-CZ" sz="2400" baseline="0" dirty="0" smtClean="0">
                          <a:latin typeface="Arial" pitchFamily="34" charset="0"/>
                          <a:cs typeface="Arial" pitchFamily="34" charset="0"/>
                        </a:rPr>
                        <a:t> kapsle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cs-CZ" sz="2400" baseline="0" dirty="0" smtClean="0">
                          <a:latin typeface="Arial" pitchFamily="34" charset="0"/>
                          <a:cs typeface="Arial" pitchFamily="34" charset="0"/>
                        </a:rPr>
                        <a:t>Očistit hrdlo pod kapslí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cs-CZ" sz="2400" baseline="0" dirty="0" smtClean="0">
                          <a:latin typeface="Arial" pitchFamily="34" charset="0"/>
                          <a:cs typeface="Arial" pitchFamily="34" charset="0"/>
                        </a:rPr>
                        <a:t>Navrtání od středu korku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cs-CZ" sz="2400" baseline="0" dirty="0" smtClean="0">
                          <a:latin typeface="Arial" pitchFamily="34" charset="0"/>
                          <a:cs typeface="Arial" pitchFamily="34" charset="0"/>
                        </a:rPr>
                        <a:t>Postupné vytažení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cs-CZ" sz="2400" baseline="0" dirty="0" smtClean="0">
                          <a:latin typeface="Arial" pitchFamily="34" charset="0"/>
                          <a:cs typeface="Arial" pitchFamily="34" charset="0"/>
                        </a:rPr>
                        <a:t>Přivonění ke korku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cs-CZ" sz="2400" baseline="0" dirty="0" smtClean="0">
                          <a:latin typeface="Arial" pitchFamily="34" charset="0"/>
                          <a:cs typeface="Arial" pitchFamily="34" charset="0"/>
                        </a:rPr>
                        <a:t>Vytočit korek do ubrousku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cs-CZ" sz="2400" baseline="0" dirty="0" smtClean="0">
                          <a:latin typeface="Arial" pitchFamily="34" charset="0"/>
                          <a:cs typeface="Arial" pitchFamily="34" charset="0"/>
                        </a:rPr>
                        <a:t>Předat hostovi k přivonění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cs-CZ" sz="2400" baseline="0" dirty="0" smtClean="0">
                          <a:latin typeface="Arial" pitchFamily="34" charset="0"/>
                          <a:cs typeface="Arial" pitchFamily="34" charset="0"/>
                        </a:rPr>
                        <a:t>Nasadit </a:t>
                      </a:r>
                      <a:r>
                        <a:rPr lang="cs-CZ" sz="2400" baseline="0" dirty="0" err="1" smtClean="0">
                          <a:latin typeface="Arial" pitchFamily="34" charset="0"/>
                          <a:cs typeface="Arial" pitchFamily="34" charset="0"/>
                        </a:rPr>
                        <a:t>dropstop</a:t>
                      </a:r>
                      <a:endParaRPr lang="cs-CZ" sz="2400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cs-CZ" sz="24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Nalití vína do degustační skelničky </a:t>
                      </a:r>
                      <a:r>
                        <a:rPr lang="cs-CZ" sz="24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sommeliera</a:t>
                      </a:r>
                      <a:endParaRPr lang="cs-CZ" sz="2400" kern="1200" dirty="0" smtClean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cs-CZ" sz="2400" baseline="0" dirty="0" smtClean="0">
                          <a:latin typeface="Arial" pitchFamily="34" charset="0"/>
                          <a:cs typeface="Arial" pitchFamily="34" charset="0"/>
                        </a:rPr>
                        <a:t>Nalít k ochutnání </a:t>
                      </a:r>
                      <a:endParaRPr lang="cs-CZ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1" marR="91431" marT="45725" marB="45725">
                    <a:noFill/>
                  </a:tcPr>
                </a:tc>
              </a:tr>
            </a:tbl>
          </a:graphicData>
        </a:graphic>
      </p:graphicFrame>
      <p:sp>
        <p:nvSpPr>
          <p:cNvPr id="3" name="Obdélník 2"/>
          <p:cNvSpPr/>
          <p:nvPr/>
        </p:nvSpPr>
        <p:spPr>
          <a:xfrm>
            <a:off x="323528" y="335112"/>
            <a:ext cx="3716787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cs-CZ" sz="6000" b="1" dirty="0">
                <a:ln w="18000">
                  <a:solidFill>
                    <a:srgbClr val="00B050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Servis vína</a:t>
            </a:r>
          </a:p>
        </p:txBody>
      </p:sp>
      <p:pic>
        <p:nvPicPr>
          <p:cNvPr id="9227" name="Picture 4" descr="http://www.vino.cz/file/document/00/01/46/otvirak-250x16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13037">
            <a:off x="5353050" y="2881313"/>
            <a:ext cx="2736850" cy="182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/>
        </p:nvGraphicFramePr>
        <p:xfrm>
          <a:off x="107950" y="115888"/>
          <a:ext cx="8928100" cy="55705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28100"/>
              </a:tblGrid>
              <a:tr h="1449341">
                <a:tc>
                  <a:txBody>
                    <a:bodyPr/>
                    <a:lstStyle/>
                    <a:p>
                      <a:endParaRPr lang="cs-CZ" sz="1800" dirty="0"/>
                    </a:p>
                  </a:txBody>
                  <a:tcPr marL="91431" marR="91431" marT="45725" marB="45725">
                    <a:solidFill>
                      <a:srgbClr val="FFFF66"/>
                    </a:solidFill>
                  </a:tcPr>
                </a:tc>
              </a:tr>
              <a:tr h="4121196"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endParaRPr lang="cs-CZ" sz="24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cs-CZ" sz="2400" b="0" dirty="0" smtClean="0">
                          <a:latin typeface="Arial" pitchFamily="34" charset="0"/>
                          <a:cs typeface="Arial" pitchFamily="34" charset="0"/>
                        </a:rPr>
                        <a:t>Základní vůně</a:t>
                      </a:r>
                      <a:endParaRPr lang="cs-CZ" sz="2400" b="0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cs-CZ" sz="2400" b="0" baseline="0" dirty="0" smtClean="0">
                          <a:latin typeface="Arial" pitchFamily="34" charset="0"/>
                          <a:cs typeface="Arial" pitchFamily="34" charset="0"/>
                        </a:rPr>
                        <a:t>Intenzita vůně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cs-CZ" sz="2400" b="0" baseline="0" dirty="0" smtClean="0">
                          <a:latin typeface="Arial" pitchFamily="34" charset="0"/>
                          <a:cs typeface="Arial" pitchFamily="34" charset="0"/>
                        </a:rPr>
                        <a:t>Barevné tóny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cs-CZ" sz="2400" b="0" baseline="0" dirty="0" smtClean="0">
                          <a:latin typeface="Arial" pitchFamily="34" charset="0"/>
                          <a:cs typeface="Arial" pitchFamily="34" charset="0"/>
                        </a:rPr>
                        <a:t>Cukr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cs-CZ" sz="2400" b="0" baseline="0" dirty="0" smtClean="0">
                          <a:latin typeface="Arial" pitchFamily="34" charset="0"/>
                          <a:cs typeface="Arial" pitchFamily="34" charset="0"/>
                        </a:rPr>
                        <a:t>Alkohol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cs-CZ" sz="2400" b="0" baseline="0" dirty="0" smtClean="0">
                          <a:latin typeface="Arial" pitchFamily="34" charset="0"/>
                          <a:cs typeface="Arial" pitchFamily="34" charset="0"/>
                        </a:rPr>
                        <a:t>Charakter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cs-CZ" sz="2400" b="0" baseline="0" dirty="0" smtClean="0">
                          <a:latin typeface="Arial" pitchFamily="34" charset="0"/>
                          <a:cs typeface="Arial" pitchFamily="34" charset="0"/>
                        </a:rPr>
                        <a:t>Perlení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cs-CZ" sz="2400" b="0" baseline="0" dirty="0" smtClean="0">
                          <a:latin typeface="Arial" pitchFamily="34" charset="0"/>
                          <a:cs typeface="Arial" pitchFamily="34" charset="0"/>
                        </a:rPr>
                        <a:t>Dojem</a:t>
                      </a:r>
                      <a:endParaRPr lang="cs-CZ" sz="2400" b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1" marR="91431" marT="45725" marB="45725">
                    <a:noFill/>
                  </a:tcPr>
                </a:tc>
              </a:tr>
            </a:tbl>
          </a:graphicData>
        </a:graphic>
      </p:graphicFrame>
      <p:sp>
        <p:nvSpPr>
          <p:cNvPr id="3" name="Obdélník 2"/>
          <p:cNvSpPr/>
          <p:nvPr/>
        </p:nvSpPr>
        <p:spPr>
          <a:xfrm>
            <a:off x="395536" y="332656"/>
            <a:ext cx="5179623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cs-CZ" sz="6000" b="1" dirty="0">
                <a:ln w="18000">
                  <a:solidFill>
                    <a:srgbClr val="00B050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Degustace vína</a:t>
            </a:r>
          </a:p>
        </p:txBody>
      </p:sp>
      <p:pic>
        <p:nvPicPr>
          <p:cNvPr id="10251" name="Picture 2" descr="http://www.galerieslovackychvin.cz/images/cuc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565400"/>
            <a:ext cx="3067050" cy="2303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Zástupný symbol pro text 1"/>
          <p:cNvSpPr>
            <a:spLocks noGrp="1"/>
          </p:cNvSpPr>
          <p:nvPr>
            <p:ph type="body" sz="quarter" idx="10"/>
          </p:nvPr>
        </p:nvSpPr>
        <p:spPr bwMode="auto">
          <a:xfrm>
            <a:off x="539750" y="260350"/>
            <a:ext cx="4319588" cy="29527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/>
            <a:r>
              <a:rPr lang="cs-CZ" u="sng" smtClean="0">
                <a:latin typeface="Arial" charset="0"/>
                <a:cs typeface="Arial" charset="0"/>
              </a:rPr>
              <a:t>Použité zdroje:</a:t>
            </a:r>
          </a:p>
          <a:p>
            <a:pPr marL="0" indent="0" eaLnBrk="1" hangingPunct="1"/>
            <a:r>
              <a:rPr lang="cs-CZ" smtClean="0">
                <a:latin typeface="Arial" charset="0"/>
                <a:cs typeface="Arial" charset="0"/>
              </a:rPr>
              <a:t>Obrázky - vlastní + internet</a:t>
            </a:r>
          </a:p>
          <a:p>
            <a:pPr marL="0" indent="0" eaLnBrk="1" hangingPunct="1"/>
            <a:r>
              <a:rPr lang="cs-CZ" smtClean="0">
                <a:latin typeface="Arial" charset="0"/>
                <a:cs typeface="Arial" charset="0"/>
              </a:rPr>
              <a:t>Text - literatura + internet</a:t>
            </a:r>
          </a:p>
          <a:p>
            <a:pPr marL="0" indent="0" eaLnBrk="1" hangingPunct="1"/>
            <a:endParaRPr lang="cs-CZ" smtClean="0">
              <a:latin typeface="Arial" charset="0"/>
              <a:cs typeface="Arial" charset="0"/>
            </a:endParaRPr>
          </a:p>
          <a:p>
            <a:pPr marL="0" indent="0" eaLnBrk="1" hangingPunct="1"/>
            <a:r>
              <a:rPr lang="cs-CZ" smtClean="0">
                <a:latin typeface="Arial" charset="0"/>
                <a:cs typeface="Arial" charset="0"/>
              </a:rPr>
              <a:t>http://www.vinarska-akademie.cz/</a:t>
            </a:r>
          </a:p>
          <a:p>
            <a:pPr marL="0" indent="0" eaLnBrk="1" hangingPunct="1"/>
            <a:r>
              <a:rPr lang="cs-CZ" smtClean="0">
                <a:latin typeface="Arial" charset="0"/>
                <a:cs typeface="Arial" charset="0"/>
              </a:rPr>
              <a:t>http://www.souhorky.cz/ucebnice</a:t>
            </a:r>
          </a:p>
          <a:p>
            <a:pPr marL="0" indent="0" eaLnBrk="1" hangingPunct="1"/>
            <a:r>
              <a:rPr lang="cs-CZ" smtClean="0">
                <a:latin typeface="Arial" charset="0"/>
                <a:cs typeface="Arial" charset="0"/>
              </a:rPr>
              <a:t>Literatura – Setkání s vínem Vilém Kraus, ing.Kopeček</a:t>
            </a:r>
          </a:p>
        </p:txBody>
      </p:sp>
      <p:pic>
        <p:nvPicPr>
          <p:cNvPr id="11267" name="Picture 6" descr="http://tvorenicko.wz.cz/Hroze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61458">
            <a:off x="5219700" y="2165350"/>
            <a:ext cx="2881313" cy="329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blonadumu">
  <a:themeElements>
    <a:clrScheme name="Úhly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Úhly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Úhl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sablonadumu</Template>
  <TotalTime>455</TotalTime>
  <Words>153</Words>
  <Application>Microsoft Office PowerPoint</Application>
  <PresentationFormat>Předvádění na obrazovce (4:3)</PresentationFormat>
  <Paragraphs>82</Paragraphs>
  <Slides>9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sablonadumu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souhorky</dc:creator>
  <cp:lastModifiedBy>Vladimír</cp:lastModifiedBy>
  <cp:revision>43</cp:revision>
  <dcterms:created xsi:type="dcterms:W3CDTF">2012-07-03T06:04:02Z</dcterms:created>
  <dcterms:modified xsi:type="dcterms:W3CDTF">2013-02-25T22:06:35Z</dcterms:modified>
</cp:coreProperties>
</file>