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71" r:id="rId4"/>
    <p:sldId id="272" r:id="rId5"/>
    <p:sldId id="262" r:id="rId6"/>
    <p:sldId id="263" r:id="rId7"/>
    <p:sldId id="269" r:id="rId8"/>
    <p:sldId id="266" r:id="rId9"/>
    <p:sldId id="267" r:id="rId10"/>
    <p:sldId id="270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505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638" autoAdjust="0"/>
  </p:normalViewPr>
  <p:slideViewPr>
    <p:cSldViewPr>
      <p:cViewPr>
        <p:scale>
          <a:sx n="82" d="100"/>
          <a:sy n="82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BE4BA94-375D-4612-BEC7-3F05E9184DA2}" type="datetimeFigureOut">
              <a:rPr lang="cs-CZ"/>
              <a:pPr/>
              <a:t>25.2.2013</a:t>
            </a:fld>
            <a:endParaRPr 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623B489F-0377-4EFF-8A51-E3F3197A44E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168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B489F-0377-4EFF-8A51-E3F3197A44E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59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62991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631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849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1" r:id="rId2"/>
    <p:sldLayoutId id="2147483773" r:id="rId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572000" y="2943225"/>
            <a:ext cx="4176713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defTabSz="719138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defTabSz="7191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Předmět:	OV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	 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1 - 3 K-č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Téma:	  	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Gastronomické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 			odborné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prohlubovací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kurzy (</a:t>
            </a:r>
            <a:r>
              <a:rPr lang="cs-CZ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sommeliér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/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Vypracoval</a:t>
            </a:r>
            <a:r>
              <a:rPr lang="cs-CZ" dirty="0">
                <a:solidFill>
                  <a:schemeClr val="bg1"/>
                </a:solidFill>
                <a:latin typeface="Arial" charset="0"/>
              </a:rPr>
              <a:t>: 	Vladimír Uhlíř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Materiál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:	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VY_32_INOVACE_376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Datum:	20.2.2013</a:t>
            </a: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Anotace: 	</a:t>
            </a:r>
            <a:r>
              <a:rPr lang="cs-CZ" dirty="0" smtClean="0">
                <a:solidFill>
                  <a:schemeClr val="bg1"/>
                </a:solidFill>
                <a:latin typeface="Arial" charset="0"/>
              </a:rPr>
              <a:t>Základní seznámení s 		víny, servis a degustace</a:t>
            </a:r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cs-CZ" dirty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	</a:t>
            </a:r>
          </a:p>
          <a:p>
            <a:pPr eaLnBrk="1" hangingPunct="1"/>
            <a:r>
              <a:rPr lang="cs-CZ" dirty="0">
                <a:solidFill>
                  <a:schemeClr val="bg1"/>
                </a:solidFill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914650"/>
            <a:ext cx="370806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600" b="1" dirty="0">
                <a:latin typeface="Arial" charset="0"/>
              </a:rPr>
              <a:t>  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Obor:	65-51-H/01 </a:t>
            </a:r>
            <a:r>
              <a:rPr lang="cs-CZ" sz="1600" b="1" dirty="0">
                <a:latin typeface="Arial" pitchFamily="34" charset="0"/>
                <a:cs typeface="Arial" pitchFamily="34" charset="0"/>
              </a:rPr>
              <a:t>Kuchař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– číšník</a:t>
            </a:r>
          </a:p>
          <a:p>
            <a:pPr eaLnBrk="1" hangingPunct="1"/>
            <a:r>
              <a:rPr lang="cs-CZ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65-42-M/02  Cestovní ruch</a:t>
            </a:r>
          </a:p>
          <a:p>
            <a:pPr eaLnBrk="1" hangingPunct="1"/>
            <a:r>
              <a:rPr lang="cs-CZ" sz="16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65-41-L/01   Gastronomie</a:t>
            </a:r>
          </a:p>
          <a:p>
            <a:pPr eaLnBrk="1" hangingPunct="1"/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539750" y="260350"/>
            <a:ext cx="4319588" cy="2952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cs-CZ" u="sng" dirty="0" smtClean="0">
                <a:latin typeface="Arial" charset="0"/>
                <a:cs typeface="Arial" charset="0"/>
              </a:rPr>
              <a:t>Použité zdroje:</a:t>
            </a: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Obrázky - vlastní + internet</a:t>
            </a: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Text - literatura + internet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http://www.vinarska-akademie.cz/</a:t>
            </a:r>
          </a:p>
          <a:p>
            <a:pPr marL="0" indent="0" eaLnBrk="1" hangingPunct="1"/>
            <a:r>
              <a:rPr lang="cs-CZ" dirty="0">
                <a:latin typeface="Arial" charset="0"/>
                <a:cs typeface="Arial" charset="0"/>
              </a:rPr>
              <a:t>http://www.souhorky.cz/ucebnice</a:t>
            </a:r>
            <a:endParaRPr lang="cs-CZ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Literatura – Setkání s vínem Vilém Kraus, </a:t>
            </a:r>
            <a:r>
              <a:rPr lang="cs-CZ" dirty="0" err="1" smtClean="0">
                <a:latin typeface="Arial" charset="0"/>
                <a:cs typeface="Arial" charset="0"/>
              </a:rPr>
              <a:t>ing.Kopeček</a:t>
            </a:r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11267" name="Picture 6" descr="http://tvorenicko.wz.cz/Hro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1458">
            <a:off x="5219700" y="2165350"/>
            <a:ext cx="2881313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17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9488"/>
              </p:ext>
            </p:extLst>
          </p:nvPr>
        </p:nvGraphicFramePr>
        <p:xfrm>
          <a:off x="107504" y="116632"/>
          <a:ext cx="8928992" cy="544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166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028311">
                <a:tc>
                  <a:txBody>
                    <a:bodyPr/>
                    <a:lstStyle/>
                    <a:p>
                      <a:r>
                        <a:rPr lang="cs-CZ" sz="2400" u="sng" dirty="0" smtClean="0">
                          <a:latin typeface="Arial" pitchFamily="34" charset="0"/>
                          <a:cs typeface="Arial" pitchFamily="34" charset="0"/>
                        </a:rPr>
                        <a:t>Dělení:</a:t>
                      </a:r>
                    </a:p>
                    <a:p>
                      <a:endParaRPr lang="cs-CZ" sz="24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šampaňská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vína</a:t>
                      </a: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sekty </a:t>
                      </a: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perlivá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vína</a:t>
                      </a:r>
                      <a:endParaRPr lang="cs-CZ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95536" y="332654"/>
            <a:ext cx="64588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Šumivá révová vína</a:t>
            </a:r>
            <a:endParaRPr lang="cs-CZ" sz="60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708920"/>
            <a:ext cx="373380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215469"/>
              </p:ext>
            </p:extLst>
          </p:nvPr>
        </p:nvGraphicFramePr>
        <p:xfrm>
          <a:off x="107504" y="116632"/>
          <a:ext cx="8928992" cy="544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166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02831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2400" u="sng" dirty="0" smtClean="0">
                          <a:latin typeface="Arial" pitchFamily="34" charset="0"/>
                          <a:cs typeface="Arial" pitchFamily="34" charset="0"/>
                        </a:rPr>
                        <a:t>Dělení: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extra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suché – </a:t>
                      </a:r>
                      <a:r>
                        <a:rPr lang="cs-CZ" sz="2400" dirty="0" err="1" smtClean="0">
                          <a:latin typeface="Arial" pitchFamily="34" charset="0"/>
                          <a:cs typeface="Arial" pitchFamily="34" charset="0"/>
                        </a:rPr>
                        <a:t>brut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 (15g/l)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suché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– sec (15g-30g/l)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polosuché 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cs-CZ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demi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sec (35g-50g/l)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sladké 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cs-CZ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doux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(80g/l)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51520" y="326980"/>
            <a:ext cx="864691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48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Šumivá vína podle obsahu cukru</a:t>
            </a:r>
            <a:endParaRPr lang="cs-CZ" sz="48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8080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840712"/>
              </p:ext>
            </p:extLst>
          </p:nvPr>
        </p:nvGraphicFramePr>
        <p:xfrm>
          <a:off x="107504" y="116632"/>
          <a:ext cx="8928992" cy="5444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166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028311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2400" u="sng" dirty="0" smtClean="0">
                          <a:latin typeface="Arial" pitchFamily="34" charset="0"/>
                          <a:cs typeface="Arial" pitchFamily="34" charset="0"/>
                        </a:rPr>
                        <a:t>Výroba: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2400" u="sng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z bílých a červených hroznů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řízené druhotné kvašení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cs-CZ" sz="240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lahvích nebo tancích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cs-CZ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4" y="332654"/>
            <a:ext cx="64588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Šumivá révová vína</a:t>
            </a:r>
            <a:endParaRPr lang="cs-CZ" sz="60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7325">
            <a:off x="6084168" y="2924944"/>
            <a:ext cx="1946298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12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77620"/>
              </p:ext>
            </p:extLst>
          </p:nvPr>
        </p:nvGraphicFramePr>
        <p:xfrm>
          <a:off x="107510" y="67807"/>
          <a:ext cx="8928992" cy="59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49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120739">
                <a:tc>
                  <a:txBody>
                    <a:bodyPr/>
                    <a:lstStyle/>
                    <a:p>
                      <a:endParaRPr lang="cs-CZ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cs-CZ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49512" y="332656"/>
            <a:ext cx="86449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cap="none" spc="0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Rozdělení </a:t>
            </a:r>
            <a:r>
              <a:rPr lang="cs-CZ" sz="36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šumivých vín podle oblasti výroby</a:t>
            </a:r>
            <a:endParaRPr lang="cs-CZ" sz="36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162250" y="1769475"/>
            <a:ext cx="95410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400" dirty="0" smtClean="0">
                <a:latin typeface="Arial" pitchFamily="34" charset="0"/>
                <a:cs typeface="Arial" pitchFamily="34" charset="0"/>
              </a:rPr>
              <a:t>Sekty</a:t>
            </a:r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049256" y="1763850"/>
            <a:ext cx="25362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/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Šampaňská vína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http://www.global-wines.cz/data/imgs/02512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636912"/>
            <a:ext cx="739816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www.ipmklub.cz/data/image/bohemia-sek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268" y="2636912"/>
            <a:ext cx="3358073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98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879018"/>
              </p:ext>
            </p:extLst>
          </p:nvPr>
        </p:nvGraphicFramePr>
        <p:xfrm>
          <a:off x="107504" y="116632"/>
          <a:ext cx="8928992" cy="5569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992"/>
              </a:tblGrid>
              <a:tr h="14491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</a:tr>
              <a:tr h="4120739">
                <a:tc>
                  <a:txBody>
                    <a:bodyPr/>
                    <a:lstStyle/>
                    <a:p>
                      <a:endParaRPr lang="cs-CZ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5" y="335112"/>
            <a:ext cx="665438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Sklo na šumivé víno</a:t>
            </a:r>
            <a:endParaRPr lang="cs-CZ" sz="6000" b="1" cap="none" spc="0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89359" y="2236222"/>
            <a:ext cx="3506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Sklenice na šumivé víno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www.gastrozone.cz/img-katalog/big/70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880" y="2681119"/>
            <a:ext cx="5586263" cy="31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6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884768"/>
              </p:ext>
            </p:extLst>
          </p:nvPr>
        </p:nvGraphicFramePr>
        <p:xfrm>
          <a:off x="107950" y="80963"/>
          <a:ext cx="8928100" cy="5868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38754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34" marB="45734">
                    <a:solidFill>
                      <a:srgbClr val="FFCC66"/>
                    </a:solidFill>
                  </a:tcPr>
                </a:tc>
              </a:tr>
              <a:tr h="4481440">
                <a:tc>
                  <a:txBody>
                    <a:bodyPr/>
                    <a:lstStyle/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Tastevin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Degustační sklenka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Vývrtka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Dekantovací</a:t>
                      </a:r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 košíček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</a:t>
                      </a:r>
                      <a:r>
                        <a:rPr lang="cs-CZ" sz="2400" b="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Dekanter</a:t>
                      </a:r>
                      <a:endParaRPr lang="cs-CZ" sz="2400" b="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Teploměr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Termo izolační tubus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Sklenice</a:t>
                      </a:r>
                    </a:p>
                    <a:p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Chladič </a:t>
                      </a:r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na víno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Uzávěr na otevřená vína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Ořezávátko na kapsli</a:t>
                      </a:r>
                    </a:p>
                    <a:p>
                      <a:r>
                        <a:rPr lang="cs-CZ" sz="24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Uvolňovací kleště</a:t>
                      </a:r>
                    </a:p>
                  </a:txBody>
                  <a:tcPr marL="91431" marR="91431" marT="45734" marB="45734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23528" y="332656"/>
            <a:ext cx="727280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Pomůcky </a:t>
            </a:r>
            <a:r>
              <a:rPr lang="cs-CZ" sz="6000" b="1" dirty="0" err="1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Sommeliéra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8203" name="Picture 10" descr="http://www.souhorky.cz/ucebnice/st/images/vinarny/degustask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1844675"/>
            <a:ext cx="1304925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12" descr="vývrt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3954">
            <a:off x="6253163" y="3363913"/>
            <a:ext cx="2373312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04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937157"/>
              </p:ext>
            </p:extLst>
          </p:nvPr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CC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Prezentace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dirty="0" smtClean="0">
                          <a:latin typeface="Arial" pitchFamily="34" charset="0"/>
                          <a:cs typeface="Arial" pitchFamily="34" charset="0"/>
                        </a:rPr>
                        <a:t>Odstranění</a:t>
                      </a: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 kapsle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Očistit hrdlo pod kapslí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Odstranění agrafy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Bezhlučné odstranění korku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Nalití vína do degustační skelničky </a:t>
                      </a:r>
                      <a:r>
                        <a:rPr lang="cs-CZ" sz="24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sommeliera</a:t>
                      </a:r>
                      <a:endParaRPr lang="cs-CZ" sz="2400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cs-CZ" sz="2400" baseline="0" dirty="0" smtClean="0">
                          <a:latin typeface="Arial" pitchFamily="34" charset="0"/>
                          <a:cs typeface="Arial" pitchFamily="34" charset="0"/>
                        </a:rPr>
                        <a:t>Nalít k ochutnání </a:t>
                      </a: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cs-CZ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6" y="335111"/>
            <a:ext cx="7049430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 smtClean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Servis šumivého vína</a:t>
            </a:r>
            <a:endParaRPr lang="cs-CZ" sz="6000" b="1" dirty="0">
              <a:ln w="18000">
                <a:solidFill>
                  <a:srgbClr val="00B050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2" descr="http://www.labotella.cz/files/ckeditor/ilustraky/korek_sampanskeh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328" y="3789040"/>
            <a:ext cx="2878348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02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820417"/>
              </p:ext>
            </p:extLst>
          </p:nvPr>
        </p:nvGraphicFramePr>
        <p:xfrm>
          <a:off x="107950" y="115888"/>
          <a:ext cx="8928100" cy="5570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/>
              </a:tblGrid>
              <a:tr h="144934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25" marB="45725">
                    <a:solidFill>
                      <a:srgbClr val="FFCC66"/>
                    </a:solidFill>
                  </a:tcPr>
                </a:tc>
              </a:tr>
              <a:tr h="412119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cs-CZ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dirty="0" smtClean="0">
                          <a:latin typeface="Arial" pitchFamily="34" charset="0"/>
                          <a:cs typeface="Arial" pitchFamily="34" charset="0"/>
                        </a:rPr>
                        <a:t>Základní vůně</a:t>
                      </a:r>
                      <a:endParaRPr lang="cs-CZ" sz="24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Kvalita vůně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Cukr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Alkohol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Charakter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Perlení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Množství bublin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2400" b="0" baseline="0" dirty="0" smtClean="0">
                          <a:latin typeface="Arial" pitchFamily="34" charset="0"/>
                          <a:cs typeface="Arial" pitchFamily="34" charset="0"/>
                        </a:rPr>
                        <a:t>Dojem</a:t>
                      </a:r>
                      <a:endParaRPr lang="cs-CZ" sz="24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1" marR="91431" marT="45725" marB="45725"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395536" y="332656"/>
            <a:ext cx="5179623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sz="6000" b="1" dirty="0">
                <a:ln w="18000">
                  <a:solidFill>
                    <a:srgbClr val="00B05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Degustace vína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3875">
            <a:off x="6183628" y="2463896"/>
            <a:ext cx="2485560" cy="3237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6512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417</TotalTime>
  <Words>162</Words>
  <Application>Microsoft Office PowerPoint</Application>
  <PresentationFormat>Předvádění na obrazovce (4:3)</PresentationFormat>
  <Paragraphs>81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sablonadumu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Vladimír</cp:lastModifiedBy>
  <cp:revision>44</cp:revision>
  <dcterms:created xsi:type="dcterms:W3CDTF">2012-07-03T06:04:02Z</dcterms:created>
  <dcterms:modified xsi:type="dcterms:W3CDTF">2013-02-25T22:11:22Z</dcterms:modified>
</cp:coreProperties>
</file>