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9" r:id="rId3"/>
    <p:sldId id="260" r:id="rId4"/>
    <p:sldId id="265" r:id="rId5"/>
    <p:sldId id="266" r:id="rId6"/>
    <p:sldId id="267" r:id="rId7"/>
    <p:sldId id="264" r:id="rId8"/>
    <p:sldId id="258" r:id="rId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Franklin Gothic Book" pitchFamily="34" charset="0"/>
        <a:ea typeface="+mn-ea"/>
        <a:cs typeface="Arial" charset="0"/>
      </a:defRPr>
    </a:lvl1pPr>
    <a:lvl2pPr marL="457200" algn="l" rtl="0" fontAlgn="base">
      <a:spcBef>
        <a:spcPct val="0"/>
      </a:spcBef>
      <a:spcAft>
        <a:spcPct val="0"/>
      </a:spcAft>
      <a:defRPr kern="1200">
        <a:solidFill>
          <a:schemeClr val="tx1"/>
        </a:solidFill>
        <a:latin typeface="Franklin Gothic Book" pitchFamily="34" charset="0"/>
        <a:ea typeface="+mn-ea"/>
        <a:cs typeface="Arial" charset="0"/>
      </a:defRPr>
    </a:lvl2pPr>
    <a:lvl3pPr marL="914400" algn="l" rtl="0" fontAlgn="base">
      <a:spcBef>
        <a:spcPct val="0"/>
      </a:spcBef>
      <a:spcAft>
        <a:spcPct val="0"/>
      </a:spcAft>
      <a:defRPr kern="1200">
        <a:solidFill>
          <a:schemeClr val="tx1"/>
        </a:solidFill>
        <a:latin typeface="Franklin Gothic Book" pitchFamily="34" charset="0"/>
        <a:ea typeface="+mn-ea"/>
        <a:cs typeface="Arial" charset="0"/>
      </a:defRPr>
    </a:lvl3pPr>
    <a:lvl4pPr marL="1371600" algn="l" rtl="0" fontAlgn="base">
      <a:spcBef>
        <a:spcPct val="0"/>
      </a:spcBef>
      <a:spcAft>
        <a:spcPct val="0"/>
      </a:spcAft>
      <a:defRPr kern="1200">
        <a:solidFill>
          <a:schemeClr val="tx1"/>
        </a:solidFill>
        <a:latin typeface="Franklin Gothic Book" pitchFamily="34" charset="0"/>
        <a:ea typeface="+mn-ea"/>
        <a:cs typeface="Arial" charset="0"/>
      </a:defRPr>
    </a:lvl4pPr>
    <a:lvl5pPr marL="1828800" algn="l" rtl="0" fontAlgn="base">
      <a:spcBef>
        <a:spcPct val="0"/>
      </a:spcBef>
      <a:spcAft>
        <a:spcPct val="0"/>
      </a:spcAft>
      <a:defRPr kern="1200">
        <a:solidFill>
          <a:schemeClr val="tx1"/>
        </a:solidFill>
        <a:latin typeface="Franklin Gothic Book" pitchFamily="34" charset="0"/>
        <a:ea typeface="+mn-ea"/>
        <a:cs typeface="Arial" charset="0"/>
      </a:defRPr>
    </a:lvl5pPr>
    <a:lvl6pPr marL="2286000" algn="l" defTabSz="914400" rtl="0" eaLnBrk="1" latinLnBrk="0" hangingPunct="1">
      <a:defRPr kern="1200">
        <a:solidFill>
          <a:schemeClr val="tx1"/>
        </a:solidFill>
        <a:latin typeface="Franklin Gothic Book" pitchFamily="34" charset="0"/>
        <a:ea typeface="+mn-ea"/>
        <a:cs typeface="Arial" charset="0"/>
      </a:defRPr>
    </a:lvl6pPr>
    <a:lvl7pPr marL="2743200" algn="l" defTabSz="914400" rtl="0" eaLnBrk="1" latinLnBrk="0" hangingPunct="1">
      <a:defRPr kern="1200">
        <a:solidFill>
          <a:schemeClr val="tx1"/>
        </a:solidFill>
        <a:latin typeface="Franklin Gothic Book" pitchFamily="34" charset="0"/>
        <a:ea typeface="+mn-ea"/>
        <a:cs typeface="Arial" charset="0"/>
      </a:defRPr>
    </a:lvl7pPr>
    <a:lvl8pPr marL="3200400" algn="l" defTabSz="914400" rtl="0" eaLnBrk="1" latinLnBrk="0" hangingPunct="1">
      <a:defRPr kern="1200">
        <a:solidFill>
          <a:schemeClr val="tx1"/>
        </a:solidFill>
        <a:latin typeface="Franklin Gothic Book" pitchFamily="34" charset="0"/>
        <a:ea typeface="+mn-ea"/>
        <a:cs typeface="Arial" charset="0"/>
      </a:defRPr>
    </a:lvl8pPr>
    <a:lvl9pPr marL="3657600" algn="l" defTabSz="914400" rtl="0" eaLnBrk="1" latinLnBrk="0" hangingPunct="1">
      <a:defRPr kern="1200">
        <a:solidFill>
          <a:schemeClr val="tx1"/>
        </a:solidFill>
        <a:latin typeface="Franklin Gothic Book"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66"/>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5" d="100"/>
          <a:sy n="65" d="100"/>
        </p:scale>
        <p:origin x="-942"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018EC203-204A-4041-8A51-A9B13799BC7D}" type="datetimeFigureOut">
              <a:rPr lang="cs-CZ"/>
              <a:pPr>
                <a:defRPr/>
              </a:pPr>
              <a:t>23.6.2013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Arial" charset="0"/>
              </a:defRPr>
            </a:lvl1pPr>
          </a:lstStyle>
          <a:p>
            <a:pPr>
              <a:defRPr/>
            </a:pPr>
            <a:fld id="{8746D304-00AD-46DC-9AA2-DE5159816E60}"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43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D59C3B-B936-405A-ACCF-AE7E6C724D22}" type="slidenum">
              <a:rPr lang="cs-CZ" smtClean="0"/>
              <a:pPr/>
              <a:t>1</a:t>
            </a:fld>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2</a:t>
            </a:fld>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3</a:t>
            </a:fld>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4</a:t>
            </a:fld>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5</a:t>
            </a:fld>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6</a:t>
            </a:fld>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7</a:t>
            </a:fld>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p:spTree>
      <p:nvGrpSpPr>
        <p:cNvPr id="1" name=""/>
        <p:cNvGrpSpPr/>
        <p:nvPr/>
      </p:nvGrpSpPr>
      <p:grpSpPr>
        <a:xfrm>
          <a:off x="0" y="0"/>
          <a:ext cx="0" cy="0"/>
          <a:chOff x="0" y="0"/>
          <a:chExt cx="0" cy="0"/>
        </a:xfrm>
      </p:grpSpPr>
      <p:sp>
        <p:nvSpPr>
          <p:cNvPr id="2" name="Right Triangle 6"/>
          <p:cNvSpPr/>
          <p:nvPr/>
        </p:nvSpPr>
        <p:spPr>
          <a:xfrm>
            <a:off x="0" y="2647950"/>
            <a:ext cx="3571875" cy="421005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Freeform 7"/>
          <p:cNvSpPr/>
          <p:nvPr/>
        </p:nvSpPr>
        <p:spPr>
          <a:xfrm>
            <a:off x="4763" y="-1588"/>
            <a:ext cx="9145587"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atin typeface="Arial" pitchFamily="34" charset="0"/>
              <a:cs typeface="Arial" pitchFamily="34" charset="0"/>
            </a:endParaRPr>
          </a:p>
        </p:txBody>
      </p:sp>
      <p:pic>
        <p:nvPicPr>
          <p:cNvPr id="4" name="Picture 2" descr="logo green"/>
          <p:cNvPicPr>
            <a:picLocks noChangeAspect="1" noChangeArrowheads="1"/>
          </p:cNvPicPr>
          <p:nvPr/>
        </p:nvPicPr>
        <p:blipFill>
          <a:blip r:embed="rId2" cstate="print"/>
          <a:srcRect/>
          <a:stretch>
            <a:fillRect/>
          </a:stretch>
        </p:blipFill>
        <p:spPr bwMode="auto">
          <a:xfrm>
            <a:off x="250825" y="115888"/>
            <a:ext cx="2000250" cy="971550"/>
          </a:xfrm>
          <a:prstGeom prst="rect">
            <a:avLst/>
          </a:prstGeom>
          <a:noFill/>
          <a:ln w="9525">
            <a:noFill/>
            <a:miter lim="800000"/>
            <a:headEnd/>
            <a:tailEnd/>
          </a:ln>
        </p:spPr>
      </p:pic>
      <p:sp>
        <p:nvSpPr>
          <p:cNvPr id="5" name="TextovéPole 4"/>
          <p:cNvSpPr txBox="1">
            <a:spLocks noChangeArrowheads="1"/>
          </p:cNvSpPr>
          <p:nvPr/>
        </p:nvSpPr>
        <p:spPr bwMode="auto">
          <a:xfrm>
            <a:off x="179388" y="1263650"/>
            <a:ext cx="5041900" cy="1878013"/>
          </a:xfrm>
          <a:prstGeom prst="rect">
            <a:avLst/>
          </a:prstGeom>
          <a:noFill/>
          <a:ln>
            <a:noFill/>
          </a:ln>
          <a:extLst>
            <a:ext uri="{909E8E84-426E-40DD-AFC4-6F175D3DCCD1}"/>
            <a:ext uri="{91240B29-F687-4F45-9708-019B960494DF}"/>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defRPr/>
            </a:pPr>
            <a:r>
              <a:rPr lang="cs-CZ" sz="1600" b="1" dirty="0" smtClean="0">
                <a:latin typeface="Arial" pitchFamily="34" charset="0"/>
                <a:cs typeface="Arial" pitchFamily="34" charset="0"/>
              </a:rPr>
              <a:t>Střední odborná škola a Střední odborné učiliště</a:t>
            </a:r>
          </a:p>
          <a:p>
            <a:pPr eaLnBrk="1" hangingPunct="1">
              <a:defRPr/>
            </a:pPr>
            <a:r>
              <a:rPr lang="cs-CZ" sz="1600" b="1" dirty="0" smtClean="0">
                <a:latin typeface="Arial" pitchFamily="34" charset="0"/>
                <a:cs typeface="Arial" pitchFamily="34" charset="0"/>
              </a:rPr>
              <a:t>Horky nad Jizerou 35</a:t>
            </a:r>
          </a:p>
          <a:p>
            <a:pPr eaLnBrk="1" hangingPunct="1">
              <a:defRPr/>
            </a:pPr>
            <a:endParaRPr lang="cs-CZ" dirty="0" smtClean="0">
              <a:latin typeface="Arial" pitchFamily="34" charset="0"/>
              <a:cs typeface="Arial" pitchFamily="34" charset="0"/>
            </a:endParaRPr>
          </a:p>
          <a:p>
            <a:pPr eaLnBrk="1" hangingPunct="1">
              <a:defRPr/>
            </a:pPr>
            <a:endParaRPr lang="cs-CZ" sz="1600" dirty="0" smtClean="0">
              <a:latin typeface="Arial" pitchFamily="34" charset="0"/>
              <a:cs typeface="Arial" pitchFamily="34" charset="0"/>
            </a:endParaRPr>
          </a:p>
          <a:p>
            <a:pPr eaLnBrk="1" hangingPunct="1">
              <a:defRPr/>
            </a:pPr>
            <a:endParaRPr lang="cs-CZ" dirty="0" smtClean="0">
              <a:latin typeface="Arial" pitchFamily="34" charset="0"/>
              <a:cs typeface="Arial" pitchFamily="34" charset="0"/>
            </a:endParaRPr>
          </a:p>
          <a:p>
            <a:pPr eaLnBrk="1" hangingPunct="1">
              <a:defRPr/>
            </a:pPr>
            <a:r>
              <a:rPr lang="cs-CZ" sz="1400" dirty="0" smtClean="0">
                <a:latin typeface="Arial" pitchFamily="34" charset="0"/>
                <a:cs typeface="Arial" pitchFamily="34" charset="0"/>
              </a:rPr>
              <a:t>Registrační číslo projektu:  CZ.1.07/1.5.00/34.0985</a:t>
            </a:r>
          </a:p>
          <a:p>
            <a:pPr eaLnBrk="1" hangingPunct="1">
              <a:defRPr/>
            </a:pPr>
            <a:endParaRPr lang="cs-CZ" sz="160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ázdné">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oslední">
    <p:spTree>
      <p:nvGrpSpPr>
        <p:cNvPr id="1" name=""/>
        <p:cNvGrpSpPr/>
        <p:nvPr/>
      </p:nvGrpSpPr>
      <p:grpSpPr>
        <a:xfrm>
          <a:off x="0" y="0"/>
          <a:ext cx="0" cy="0"/>
          <a:chOff x="0" y="0"/>
          <a:chExt cx="0" cy="0"/>
        </a:xfrm>
      </p:grpSpPr>
      <p:sp>
        <p:nvSpPr>
          <p:cNvPr id="4" name="Right Triangle 16"/>
          <p:cNvSpPr/>
          <p:nvPr/>
        </p:nvSpPr>
        <p:spPr>
          <a:xfrm>
            <a:off x="0" y="2647950"/>
            <a:ext cx="3571875" cy="421005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ight Triangle 17"/>
          <p:cNvSpPr/>
          <p:nvPr/>
        </p:nvSpPr>
        <p:spPr>
          <a:xfrm rot="5400000">
            <a:off x="433388" y="-433388"/>
            <a:ext cx="6858000" cy="7724775"/>
          </a:xfrm>
          <a:prstGeom prst="rtTriangle">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Zástupný symbol pro text 2"/>
          <p:cNvSpPr>
            <a:spLocks noGrp="1"/>
          </p:cNvSpPr>
          <p:nvPr>
            <p:ph type="body" sz="quarter" idx="10"/>
          </p:nvPr>
        </p:nvSpPr>
        <p:spPr>
          <a:xfrm>
            <a:off x="539750" y="260350"/>
            <a:ext cx="3455988" cy="2952750"/>
          </a:xfrm>
          <a:prstGeom prst="rect">
            <a:avLst/>
          </a:prstGeom>
        </p:spPr>
        <p:txBody>
          <a:bodyPr/>
          <a:lstStyle>
            <a:lvl1pPr>
              <a:defRPr sz="1800" b="0" i="0" baseline="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1" name="Zástupný symbol pro obrázek 10"/>
          <p:cNvSpPr>
            <a:spLocks noGrp="1" noChangeAspect="1"/>
          </p:cNvSpPr>
          <p:nvPr>
            <p:ph type="pic" sz="quarter" idx="11"/>
          </p:nvPr>
        </p:nvSpPr>
        <p:spPr>
          <a:xfrm>
            <a:off x="4356100" y="3284538"/>
            <a:ext cx="4537075" cy="3240087"/>
          </a:xfrm>
          <a:prstGeom prst="rect">
            <a:avLst/>
          </a:prstGeom>
        </p:spPr>
        <p:txBody>
          <a:bodyPr/>
          <a:lstStyle/>
          <a:p>
            <a:pPr lvl="0"/>
            <a:r>
              <a:rPr lang="cs-CZ" noProof="0" smtClean="0"/>
              <a:t>Kliknutím na ikonu přidáte obrázek.</a:t>
            </a:r>
            <a:endParaRPr lang="cs-CZ" noProof="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954713"/>
            <a:ext cx="3575050" cy="903287"/>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Freeform 7"/>
          <p:cNvSpPr/>
          <p:nvPr/>
        </p:nvSpPr>
        <p:spPr>
          <a:xfrm>
            <a:off x="-1588" y="5954713"/>
            <a:ext cx="9145588" cy="903287"/>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877" r:id="rId1"/>
    <p:sldLayoutId id="2147483876" r:id="rId2"/>
    <p:sldLayoutId id="2147483878" r:id="rId3"/>
  </p:sldLayoutIdLst>
  <p:timing>
    <p:tnLst>
      <p:par>
        <p:cTn id="1" dur="indefinite" restart="never" nodeType="tmRoot"/>
      </p:par>
    </p:tnLst>
  </p:timing>
  <p:txStyles>
    <p:titleStyle>
      <a:lvl1pPr algn="l" rtl="0" eaLnBrk="0" fontAlgn="base" hangingPunct="0">
        <a:spcBef>
          <a:spcPct val="0"/>
        </a:spcBef>
        <a:spcAft>
          <a:spcPct val="0"/>
        </a:spcAft>
        <a:defRPr sz="2800" kern="1200" cap="all">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a:solidFill>
            <a:schemeClr val="tx1"/>
          </a:solidFill>
          <a:latin typeface="Arial" charset="0"/>
          <a:cs typeface="Arial" charset="0"/>
        </a:defRPr>
      </a:lvl2pPr>
      <a:lvl3pPr algn="l" rtl="0" eaLnBrk="0" fontAlgn="base" hangingPunct="0">
        <a:spcBef>
          <a:spcPct val="0"/>
        </a:spcBef>
        <a:spcAft>
          <a:spcPct val="0"/>
        </a:spcAft>
        <a:defRPr sz="2800">
          <a:solidFill>
            <a:schemeClr val="tx1"/>
          </a:solidFill>
          <a:latin typeface="Arial" charset="0"/>
          <a:cs typeface="Arial" charset="0"/>
        </a:defRPr>
      </a:lvl3pPr>
      <a:lvl4pPr algn="l" rtl="0" eaLnBrk="0" fontAlgn="base" hangingPunct="0">
        <a:spcBef>
          <a:spcPct val="0"/>
        </a:spcBef>
        <a:spcAft>
          <a:spcPct val="0"/>
        </a:spcAft>
        <a:defRPr sz="2800">
          <a:solidFill>
            <a:schemeClr val="tx1"/>
          </a:solidFill>
          <a:latin typeface="Arial" charset="0"/>
          <a:cs typeface="Arial" charset="0"/>
        </a:defRPr>
      </a:lvl4pPr>
      <a:lvl5pPr algn="l" rtl="0" eaLnBrk="0" fontAlgn="base" hangingPunct="0">
        <a:spcBef>
          <a:spcPct val="0"/>
        </a:spcBef>
        <a:spcAft>
          <a:spcPct val="0"/>
        </a:spcAft>
        <a:defRPr sz="2800">
          <a:solidFill>
            <a:schemeClr val="tx1"/>
          </a:solidFill>
          <a:latin typeface="Arial" charset="0"/>
          <a:cs typeface="Arial" charset="0"/>
        </a:defRPr>
      </a:lvl5pPr>
      <a:lvl6pPr marL="457200" algn="l" rtl="0" eaLnBrk="1" fontAlgn="base" hangingPunct="1">
        <a:spcBef>
          <a:spcPct val="0"/>
        </a:spcBef>
        <a:spcAft>
          <a:spcPct val="0"/>
        </a:spcAft>
        <a:defRPr sz="2800">
          <a:solidFill>
            <a:schemeClr val="tx1"/>
          </a:solidFill>
          <a:latin typeface="Franklin Gothic Medium" pitchFamily="34" charset="0"/>
        </a:defRPr>
      </a:lvl6pPr>
      <a:lvl7pPr marL="914400" algn="l" rtl="0" eaLnBrk="1" fontAlgn="base" hangingPunct="1">
        <a:spcBef>
          <a:spcPct val="0"/>
        </a:spcBef>
        <a:spcAft>
          <a:spcPct val="0"/>
        </a:spcAft>
        <a:defRPr sz="2800">
          <a:solidFill>
            <a:schemeClr val="tx1"/>
          </a:solidFill>
          <a:latin typeface="Franklin Gothic Medium" pitchFamily="34" charset="0"/>
        </a:defRPr>
      </a:lvl7pPr>
      <a:lvl8pPr marL="1371600" algn="l" rtl="0" eaLnBrk="1" fontAlgn="base" hangingPunct="1">
        <a:spcBef>
          <a:spcPct val="0"/>
        </a:spcBef>
        <a:spcAft>
          <a:spcPct val="0"/>
        </a:spcAft>
        <a:defRPr sz="2800">
          <a:solidFill>
            <a:schemeClr val="tx1"/>
          </a:solidFill>
          <a:latin typeface="Franklin Gothic Medium" pitchFamily="34" charset="0"/>
        </a:defRPr>
      </a:lvl8pPr>
      <a:lvl9pPr marL="1828800" algn="l" rtl="0" eaLnBrk="1" fontAlgn="base" hangingPunct="1">
        <a:spcBef>
          <a:spcPct val="0"/>
        </a:spcBef>
        <a:spcAft>
          <a:spcPct val="0"/>
        </a:spcAft>
        <a:defRPr sz="2800">
          <a:solidFill>
            <a:schemeClr val="tx1"/>
          </a:solidFill>
          <a:latin typeface="Franklin Gothic Medium" pitchFamily="34" charset="0"/>
        </a:defRPr>
      </a:lvl9pPr>
    </p:titleStyle>
    <p:bodyStyle>
      <a:lvl1pPr marL="342900" indent="-342900" algn="l" rtl="0" eaLnBrk="0" fontAlgn="base" hangingPunct="0">
        <a:spcBef>
          <a:spcPts val="800"/>
        </a:spcBef>
        <a:spcAft>
          <a:spcPct val="0"/>
        </a:spcAft>
        <a:buFont typeface="Arial" charset="0"/>
        <a:defRPr sz="1600" b="1" kern="1200">
          <a:solidFill>
            <a:schemeClr val="tx1"/>
          </a:solidFill>
          <a:latin typeface="Arial" pitchFamily="34" charset="0"/>
          <a:ea typeface="+mn-ea"/>
          <a:cs typeface="Arial" pitchFamily="34" charset="0"/>
        </a:defRPr>
      </a:lvl1pPr>
      <a:lvl2pPr marL="1730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Arial" pitchFamily="34" charset="0"/>
          <a:ea typeface="+mn-ea"/>
          <a:cs typeface="Arial" pitchFamily="34" charset="0"/>
        </a:defRPr>
      </a:lvl2pPr>
      <a:lvl3pPr marL="4016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Arial" pitchFamily="34" charset="0"/>
          <a:ea typeface="+mn-ea"/>
          <a:cs typeface="Arial" pitchFamily="34" charset="0"/>
        </a:defRPr>
      </a:lvl3pPr>
      <a:lvl4pPr marL="6302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Arial" pitchFamily="34" charset="0"/>
          <a:ea typeface="+mn-ea"/>
          <a:cs typeface="Arial" pitchFamily="34" charset="0"/>
        </a:defRPr>
      </a:lvl4pPr>
      <a:lvl5pPr marL="8588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Arial" pitchFamily="34" charset="0"/>
          <a:ea typeface="+mn-ea"/>
          <a:cs typeface="Arial" pitchFamily="34" charset="0"/>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s.wikipedia.org/wiki/Citac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ovéPole 1"/>
          <p:cNvSpPr txBox="1">
            <a:spLocks noChangeArrowheads="1"/>
          </p:cNvSpPr>
          <p:nvPr/>
        </p:nvSpPr>
        <p:spPr bwMode="auto">
          <a:xfrm>
            <a:off x="4211960" y="3140968"/>
            <a:ext cx="5148064" cy="4832092"/>
          </a:xfrm>
          <a:prstGeom prst="rect">
            <a:avLst/>
          </a:prstGeom>
          <a:noFill/>
          <a:ln w="9525">
            <a:noFill/>
            <a:miter lim="800000"/>
            <a:headEnd/>
            <a:tailEnd/>
          </a:ln>
        </p:spPr>
        <p:txBody>
          <a:bodyPr wrap="square">
            <a:spAutoFit/>
          </a:bodyPr>
          <a:lstStyle/>
          <a:p>
            <a:pPr defTabSz="719138"/>
            <a:r>
              <a:rPr lang="cs-CZ" sz="2000" b="1" dirty="0">
                <a:solidFill>
                  <a:schemeClr val="bg1"/>
                </a:solidFill>
                <a:latin typeface="Arial" charset="0"/>
              </a:rPr>
              <a:t>Předmět:	Stolničení	</a:t>
            </a:r>
          </a:p>
          <a:p>
            <a:pPr defTabSz="719138"/>
            <a:r>
              <a:rPr lang="cs-CZ" sz="2000" b="1" dirty="0">
                <a:solidFill>
                  <a:schemeClr val="bg1"/>
                </a:solidFill>
                <a:latin typeface="Arial" charset="0"/>
              </a:rPr>
              <a:t>Ročník:	</a:t>
            </a:r>
            <a:r>
              <a:rPr lang="cs-CZ" sz="2000" b="1" dirty="0" smtClean="0">
                <a:solidFill>
                  <a:schemeClr val="bg1"/>
                </a:solidFill>
                <a:latin typeface="Arial" charset="0"/>
              </a:rPr>
              <a:t>3. </a:t>
            </a:r>
            <a:endParaRPr lang="cs-CZ" sz="2000" b="1" dirty="0">
              <a:solidFill>
                <a:schemeClr val="bg1"/>
              </a:solidFill>
              <a:latin typeface="Arial" charset="0"/>
            </a:endParaRPr>
          </a:p>
          <a:p>
            <a:pPr defTabSz="719138"/>
            <a:r>
              <a:rPr lang="cs-CZ" sz="2000" b="1" dirty="0">
                <a:solidFill>
                  <a:schemeClr val="bg1"/>
                </a:solidFill>
                <a:latin typeface="Arial" charset="0"/>
              </a:rPr>
              <a:t>Téma:	</a:t>
            </a:r>
            <a:r>
              <a:rPr lang="cs-CZ" sz="2000" b="1" dirty="0" smtClean="0">
                <a:solidFill>
                  <a:schemeClr val="bg1"/>
                </a:solidFill>
                <a:latin typeface="Arial" charset="0"/>
              </a:rPr>
              <a:t>S</a:t>
            </a:r>
            <a:r>
              <a:rPr lang="cs-CZ" sz="2000" b="1" dirty="0" smtClean="0">
                <a:solidFill>
                  <a:schemeClr val="bg1"/>
                </a:solidFill>
              </a:rPr>
              <a:t>ouborné práce celků</a:t>
            </a:r>
          </a:p>
          <a:p>
            <a:pPr defTabSz="719138"/>
            <a:r>
              <a:rPr lang="cs-CZ" sz="2000" b="1" dirty="0" smtClean="0">
                <a:solidFill>
                  <a:schemeClr val="bg1"/>
                </a:solidFill>
              </a:rPr>
              <a:t>		gastronomie</a:t>
            </a:r>
            <a:endParaRPr lang="cs-CZ" sz="2000" b="1" dirty="0">
              <a:solidFill>
                <a:schemeClr val="bg1"/>
              </a:solidFill>
            </a:endParaRPr>
          </a:p>
          <a:p>
            <a:pPr defTabSz="719138"/>
            <a:r>
              <a:rPr lang="cs-CZ" sz="2000" b="1" dirty="0" smtClean="0">
                <a:solidFill>
                  <a:schemeClr val="bg1"/>
                </a:solidFill>
                <a:latin typeface="Arial" charset="0"/>
              </a:rPr>
              <a:t>Vypracovali: Ing</a:t>
            </a:r>
            <a:r>
              <a:rPr lang="cs-CZ" sz="2000" b="1" dirty="0">
                <a:solidFill>
                  <a:schemeClr val="bg1"/>
                </a:solidFill>
                <a:latin typeface="Arial" charset="0"/>
              </a:rPr>
              <a:t>. Romana Niklová</a:t>
            </a:r>
          </a:p>
          <a:p>
            <a:pPr defTabSz="719138"/>
            <a:r>
              <a:rPr lang="cs-CZ" sz="2000" b="1" dirty="0">
                <a:solidFill>
                  <a:schemeClr val="bg1"/>
                </a:solidFill>
                <a:latin typeface="Arial" charset="0"/>
              </a:rPr>
              <a:t>Materiál:      </a:t>
            </a:r>
            <a:r>
              <a:rPr lang="cs-CZ" sz="2000" b="1" i="1" dirty="0" smtClean="0">
                <a:solidFill>
                  <a:schemeClr val="bg1"/>
                </a:solidFill>
              </a:rPr>
              <a:t>VY_32_INOVACE_360</a:t>
            </a:r>
            <a:endParaRPr lang="cs-CZ" sz="2000" b="1" dirty="0">
              <a:solidFill>
                <a:schemeClr val="bg1"/>
              </a:solidFill>
              <a:latin typeface="Arial" charset="0"/>
            </a:endParaRPr>
          </a:p>
          <a:p>
            <a:pPr defTabSz="719138"/>
            <a:r>
              <a:rPr lang="cs-CZ" sz="2000" b="1" dirty="0">
                <a:solidFill>
                  <a:schemeClr val="bg1"/>
                </a:solidFill>
                <a:latin typeface="Arial" charset="0"/>
              </a:rPr>
              <a:t>Datum:	</a:t>
            </a:r>
            <a:r>
              <a:rPr lang="cs-CZ" sz="2000" b="1" dirty="0" smtClean="0">
                <a:solidFill>
                  <a:schemeClr val="bg1"/>
                </a:solidFill>
                <a:latin typeface="Arial" charset="0"/>
              </a:rPr>
              <a:t>10.10.2012</a:t>
            </a:r>
            <a:endParaRPr lang="cs-CZ" sz="2000" b="1" dirty="0">
              <a:solidFill>
                <a:schemeClr val="bg1"/>
              </a:solidFill>
              <a:latin typeface="Arial" charset="0"/>
            </a:endParaRPr>
          </a:p>
          <a:p>
            <a:pPr defTabSz="719138"/>
            <a:r>
              <a:rPr lang="cs-CZ" sz="2000" b="1" dirty="0">
                <a:solidFill>
                  <a:schemeClr val="bg1"/>
                </a:solidFill>
                <a:latin typeface="Arial" charset="0"/>
              </a:rPr>
              <a:t>Anotace:	</a:t>
            </a:r>
            <a:r>
              <a:rPr lang="cs-CZ" sz="2000" b="1" dirty="0" smtClean="0">
                <a:solidFill>
                  <a:schemeClr val="bg1"/>
                </a:solidFill>
                <a:latin typeface="Arial" charset="0"/>
              </a:rPr>
              <a:t>Banket – Obsah</a:t>
            </a:r>
          </a:p>
          <a:p>
            <a:pPr defTabSz="719138"/>
            <a:r>
              <a:rPr lang="cs-CZ" sz="2000" b="1" smtClean="0">
                <a:solidFill>
                  <a:schemeClr val="bg1"/>
                </a:solidFill>
                <a:latin typeface="Arial" charset="0"/>
              </a:rPr>
              <a:t>		a </a:t>
            </a:r>
            <a:r>
              <a:rPr lang="cs-CZ" sz="2000" b="1" dirty="0" smtClean="0">
                <a:solidFill>
                  <a:schemeClr val="bg1"/>
                </a:solidFill>
                <a:latin typeface="Arial" charset="0"/>
              </a:rPr>
              <a:t>seznam zdrojů</a:t>
            </a:r>
          </a:p>
          <a:p>
            <a:pPr defTabSz="719138"/>
            <a:r>
              <a:rPr lang="cs-CZ" sz="2000" b="1" dirty="0" smtClean="0">
                <a:solidFill>
                  <a:schemeClr val="bg1"/>
                </a:solidFill>
                <a:latin typeface="Arial" charset="0"/>
              </a:rPr>
              <a:t>				</a:t>
            </a:r>
            <a:endParaRPr lang="cs-CZ" sz="3600" b="1" dirty="0">
              <a:solidFill>
                <a:schemeClr val="bg1"/>
              </a:solidFill>
              <a:latin typeface="Arial" charset="0"/>
            </a:endParaRPr>
          </a:p>
          <a:p>
            <a:pPr defTabSz="719138"/>
            <a:endParaRPr lang="cs-CZ" dirty="0">
              <a:latin typeface="Arial" charset="0"/>
            </a:endParaRPr>
          </a:p>
          <a:p>
            <a:pPr defTabSz="719138"/>
            <a:r>
              <a:rPr lang="cs-CZ" dirty="0">
                <a:latin typeface="Arial" charset="0"/>
              </a:rPr>
              <a:t>		</a:t>
            </a:r>
          </a:p>
          <a:p>
            <a:pPr defTabSz="719138"/>
            <a:endParaRPr lang="cs-CZ" dirty="0">
              <a:latin typeface="Arial" charset="0"/>
            </a:endParaRPr>
          </a:p>
          <a:p>
            <a:pPr defTabSz="719138"/>
            <a:endParaRPr lang="cs-CZ" dirty="0">
              <a:latin typeface="Arial" charset="0"/>
            </a:endParaRPr>
          </a:p>
          <a:p>
            <a:pPr defTabSz="719138"/>
            <a:r>
              <a:rPr lang="cs-CZ" dirty="0">
                <a:latin typeface="Arial" charset="0"/>
              </a:rPr>
              <a:t>	</a:t>
            </a:r>
          </a:p>
          <a:p>
            <a:pPr defTabSz="719138"/>
            <a:r>
              <a:rPr lang="cs-CZ" dirty="0">
                <a:latin typeface="Arial" charset="0"/>
              </a:rPr>
              <a:t>		</a:t>
            </a:r>
          </a:p>
        </p:txBody>
      </p:sp>
      <p:sp>
        <p:nvSpPr>
          <p:cNvPr id="4099" name="TextovéPole 2"/>
          <p:cNvSpPr txBox="1">
            <a:spLocks noChangeArrowheads="1"/>
          </p:cNvSpPr>
          <p:nvPr/>
        </p:nvSpPr>
        <p:spPr bwMode="auto">
          <a:xfrm>
            <a:off x="179512" y="2060848"/>
            <a:ext cx="4801314" cy="400110"/>
          </a:xfrm>
          <a:prstGeom prst="rect">
            <a:avLst/>
          </a:prstGeom>
          <a:noFill/>
          <a:ln w="9525">
            <a:noFill/>
            <a:miter lim="800000"/>
            <a:headEnd/>
            <a:tailEnd/>
          </a:ln>
        </p:spPr>
        <p:txBody>
          <a:bodyPr wrap="none">
            <a:spAutoFit/>
          </a:bodyPr>
          <a:lstStyle/>
          <a:p>
            <a:r>
              <a:rPr lang="cs-CZ" sz="2000" b="1" dirty="0">
                <a:latin typeface="Arial" charset="0"/>
              </a:rPr>
              <a:t>Obor: </a:t>
            </a:r>
            <a:r>
              <a:rPr lang="cs-CZ" sz="2000" dirty="0">
                <a:latin typeface="Arial" charset="0"/>
              </a:rPr>
              <a:t>	</a:t>
            </a:r>
            <a:r>
              <a:rPr lang="cs-CZ" sz="2000" b="1" dirty="0">
                <a:latin typeface="Arial" charset="0"/>
              </a:rPr>
              <a:t>65-51-H/01 </a:t>
            </a:r>
            <a:r>
              <a:rPr lang="cs-CZ" sz="2000" b="1" dirty="0" smtClean="0">
                <a:latin typeface="Arial" charset="0"/>
              </a:rPr>
              <a:t>Kuchař-číšník</a:t>
            </a:r>
            <a:r>
              <a:rPr lang="cs-CZ" sz="1600" dirty="0">
                <a:latin typeface="Arial" charset="0"/>
              </a:rPr>
              <a:t>	</a:t>
            </a:r>
            <a:endParaRPr lang="cs-CZ"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468313" y="0"/>
            <a:ext cx="7991475" cy="1477963"/>
          </a:xfrm>
          <a:prstGeom prst="rect">
            <a:avLst/>
          </a:prstGeom>
          <a:noFill/>
          <a:ln w="9525">
            <a:noFill/>
            <a:miter lim="800000"/>
            <a:headEnd/>
            <a:tailEnd/>
          </a:ln>
        </p:spPr>
        <p:txBody>
          <a:bodyPr>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123" name="Obdélník 3"/>
          <p:cNvSpPr>
            <a:spLocks noChangeArrowheads="1"/>
          </p:cNvSpPr>
          <p:nvPr/>
        </p:nvSpPr>
        <p:spPr bwMode="auto">
          <a:xfrm>
            <a:off x="539750" y="260350"/>
            <a:ext cx="7993063" cy="707886"/>
          </a:xfrm>
          <a:prstGeom prst="rect">
            <a:avLst/>
          </a:prstGeom>
          <a:noFill/>
          <a:ln w="9525">
            <a:noFill/>
            <a:miter lim="800000"/>
            <a:headEnd/>
            <a:tailEnd/>
          </a:ln>
        </p:spPr>
        <p:txBody>
          <a:bodyPr>
            <a:spAutoFit/>
          </a:bodyPr>
          <a:lstStyle/>
          <a:p>
            <a:pPr algn="ctr">
              <a:defRPr/>
            </a:pPr>
            <a:r>
              <a:rPr lang="cs-CZ" sz="4000" b="1" dirty="0" smtClean="0">
                <a:solidFill>
                  <a:srgbClr val="00B050"/>
                </a:solidFill>
                <a:latin typeface="Arial" pitchFamily="34" charset="0"/>
                <a:cs typeface="Arial" pitchFamily="34" charset="0"/>
              </a:rPr>
              <a:t>Formát SOP</a:t>
            </a:r>
            <a:endParaRPr lang="cs-CZ" sz="2000" u="sng" dirty="0">
              <a:latin typeface="Arial" pitchFamily="34" charset="0"/>
              <a:cs typeface="Arial" pitchFamily="34" charset="0"/>
            </a:endParaRP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6" name="Obdélník 5"/>
          <p:cNvSpPr/>
          <p:nvPr/>
        </p:nvSpPr>
        <p:spPr>
          <a:xfrm>
            <a:off x="395536" y="1196752"/>
            <a:ext cx="7920880" cy="3970318"/>
          </a:xfrm>
          <a:prstGeom prst="rect">
            <a:avLst/>
          </a:prstGeom>
        </p:spPr>
        <p:txBody>
          <a:bodyPr wrap="square">
            <a:spAutoFit/>
          </a:bodyPr>
          <a:lstStyle/>
          <a:p>
            <a:pPr marL="457200" indent="-457200">
              <a:lnSpc>
                <a:spcPct val="150000"/>
              </a:lnSpc>
              <a:buFont typeface="Arial" pitchFamily="34" charset="0"/>
              <a:buChar char="•"/>
            </a:pPr>
            <a:r>
              <a:rPr lang="cs-CZ" sz="2400" b="1" dirty="0" smtClean="0">
                <a:latin typeface="Arial" charset="0"/>
              </a:rPr>
              <a:t>Písmo </a:t>
            </a:r>
            <a:r>
              <a:rPr lang="cs-CZ" sz="2400" b="1" dirty="0" err="1" smtClean="0">
                <a:latin typeface="Arial" charset="0"/>
              </a:rPr>
              <a:t>Ariel</a:t>
            </a:r>
            <a:r>
              <a:rPr lang="cs-CZ" sz="2400" b="1" dirty="0" smtClean="0">
                <a:latin typeface="Arial" charset="0"/>
              </a:rPr>
              <a:t>, běžný text - velikost písma 12</a:t>
            </a:r>
          </a:p>
          <a:p>
            <a:pPr marL="457200" indent="-457200">
              <a:lnSpc>
                <a:spcPct val="150000"/>
              </a:lnSpc>
              <a:buFont typeface="Arial" pitchFamily="34" charset="0"/>
              <a:buChar char="•"/>
            </a:pPr>
            <a:r>
              <a:rPr lang="cs-CZ" sz="2400" b="1" dirty="0" smtClean="0">
                <a:latin typeface="Arial" charset="0"/>
              </a:rPr>
              <a:t>Rovnání textu do bloků</a:t>
            </a:r>
          </a:p>
          <a:p>
            <a:pPr marL="457200" indent="-457200">
              <a:lnSpc>
                <a:spcPct val="150000"/>
              </a:lnSpc>
              <a:buFont typeface="Arial" pitchFamily="34" charset="0"/>
              <a:buChar char="•"/>
            </a:pPr>
            <a:r>
              <a:rPr lang="cs-CZ" sz="2400" b="1" dirty="0" smtClean="0">
                <a:latin typeface="Arial" charset="0"/>
              </a:rPr>
              <a:t>Jednoduché řádkování</a:t>
            </a:r>
          </a:p>
          <a:p>
            <a:pPr marL="457200" indent="-457200">
              <a:lnSpc>
                <a:spcPct val="150000"/>
              </a:lnSpc>
              <a:buFont typeface="Arial" pitchFamily="34" charset="0"/>
              <a:buChar char="•"/>
            </a:pPr>
            <a:r>
              <a:rPr lang="cs-CZ" sz="2400" b="1" dirty="0" smtClean="0">
                <a:latin typeface="Arial" charset="0"/>
              </a:rPr>
              <a:t>Používat tabulátory, ne opakovaně mezerník</a:t>
            </a:r>
          </a:p>
          <a:p>
            <a:pPr marL="457200" indent="-457200">
              <a:lnSpc>
                <a:spcPct val="150000"/>
              </a:lnSpc>
              <a:buFont typeface="Arial" pitchFamily="34" charset="0"/>
              <a:buChar char="•"/>
            </a:pPr>
            <a:r>
              <a:rPr lang="cs-CZ" sz="2400" b="1" dirty="0" smtClean="0">
                <a:latin typeface="Arial" charset="0"/>
              </a:rPr>
              <a:t>Až </a:t>
            </a:r>
            <a:r>
              <a:rPr lang="cs-CZ" sz="2400" b="1" u="sng" dirty="0" smtClean="0">
                <a:latin typeface="Arial" charset="0"/>
              </a:rPr>
              <a:t>ZA</a:t>
            </a:r>
            <a:r>
              <a:rPr lang="cs-CZ" sz="2400" b="1" dirty="0" smtClean="0">
                <a:latin typeface="Arial" charset="0"/>
              </a:rPr>
              <a:t> každým interpunkčním znamínkem je mezera (u pomlčky z obou stran)</a:t>
            </a:r>
          </a:p>
          <a:p>
            <a:pPr marL="457200" indent="-457200">
              <a:lnSpc>
                <a:spcPct val="150000"/>
              </a:lnSpc>
              <a:buFont typeface="Arial" pitchFamily="34" charset="0"/>
              <a:buChar char="•"/>
            </a:pPr>
            <a:r>
              <a:rPr lang="cs-CZ" sz="2400" b="1" dirty="0" smtClean="0">
                <a:latin typeface="Arial" charset="0"/>
              </a:rPr>
              <a:t>Číslovat stránky práce</a:t>
            </a:r>
          </a:p>
        </p:txBody>
      </p:sp>
      <p:pic>
        <p:nvPicPr>
          <p:cNvPr id="5130" name="Picture 10" descr="C:\Users\souhorky\AppData\Local\Microsoft\Windows\Temporary Internet Files\Content.IE5\9KDWUIWT\MC900217696[1].wmf"/>
          <p:cNvPicPr>
            <a:picLocks noChangeAspect="1" noChangeArrowheads="1"/>
          </p:cNvPicPr>
          <p:nvPr/>
        </p:nvPicPr>
        <p:blipFill>
          <a:blip r:embed="rId3" cstate="print"/>
          <a:srcRect/>
          <a:stretch>
            <a:fillRect/>
          </a:stretch>
        </p:blipFill>
        <p:spPr bwMode="auto">
          <a:xfrm>
            <a:off x="5868144" y="2636912"/>
            <a:ext cx="2983463" cy="303556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395536" y="0"/>
            <a:ext cx="7991475" cy="1477328"/>
          </a:xfrm>
          <a:prstGeom prst="rect">
            <a:avLst/>
          </a:prstGeom>
          <a:noFill/>
          <a:ln w="9525">
            <a:noFill/>
            <a:miter lim="800000"/>
            <a:headEnd/>
            <a:tailEnd/>
          </a:ln>
        </p:spPr>
        <p:txBody>
          <a:bodyPr wrap="square">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9" name="Obdélník 8"/>
          <p:cNvSpPr/>
          <p:nvPr/>
        </p:nvSpPr>
        <p:spPr>
          <a:xfrm>
            <a:off x="467544" y="260648"/>
            <a:ext cx="8100392" cy="615553"/>
          </a:xfrm>
          <a:prstGeom prst="rect">
            <a:avLst/>
          </a:prstGeom>
        </p:spPr>
        <p:txBody>
          <a:bodyPr wrap="square">
            <a:spAutoFit/>
          </a:bodyPr>
          <a:lstStyle/>
          <a:p>
            <a:pPr algn="ctr">
              <a:defRPr/>
            </a:pPr>
            <a:r>
              <a:rPr lang="cs-CZ" sz="3400" b="1" dirty="0" smtClean="0">
                <a:solidFill>
                  <a:srgbClr val="00B050"/>
                </a:solidFill>
                <a:latin typeface="Arial" pitchFamily="34" charset="0"/>
                <a:cs typeface="Arial" pitchFamily="34" charset="0"/>
              </a:rPr>
              <a:t>Banket – </a:t>
            </a:r>
            <a:r>
              <a:rPr lang="cs-CZ" sz="3000" b="1" dirty="0" smtClean="0">
                <a:solidFill>
                  <a:srgbClr val="00B050"/>
                </a:solidFill>
                <a:latin typeface="Arial" pitchFamily="34" charset="0"/>
                <a:cs typeface="Arial" pitchFamily="34" charset="0"/>
              </a:rPr>
              <a:t>obsah</a:t>
            </a:r>
            <a:endParaRPr lang="cs-CZ" sz="3000" u="sng" dirty="0">
              <a:latin typeface="Arial" pitchFamily="34" charset="0"/>
              <a:cs typeface="Arial" pitchFamily="34" charset="0"/>
            </a:endParaRPr>
          </a:p>
        </p:txBody>
      </p:sp>
      <p:sp>
        <p:nvSpPr>
          <p:cNvPr id="8" name="Obdélník 7"/>
          <p:cNvSpPr/>
          <p:nvPr/>
        </p:nvSpPr>
        <p:spPr>
          <a:xfrm>
            <a:off x="251520" y="1052736"/>
            <a:ext cx="8568952" cy="4662815"/>
          </a:xfrm>
          <a:prstGeom prst="rect">
            <a:avLst/>
          </a:prstGeom>
        </p:spPr>
        <p:txBody>
          <a:bodyPr wrap="square">
            <a:spAutoFit/>
          </a:bodyPr>
          <a:lstStyle/>
          <a:p>
            <a:pPr marL="457200" indent="-457200" algn="just">
              <a:lnSpc>
                <a:spcPct val="150000"/>
              </a:lnSpc>
              <a:buFont typeface="Arial" pitchFamily="34" charset="0"/>
              <a:buChar char="•"/>
            </a:pPr>
            <a:r>
              <a:rPr lang="cs-CZ" sz="2200" dirty="0" smtClean="0">
                <a:latin typeface="Arial" pitchFamily="34" charset="0"/>
                <a:cs typeface="Arial" pitchFamily="34" charset="0"/>
              </a:rPr>
              <a:t>Doporučuji vytvořit pomocí nástrojů v MS Office Word (upraví se vždy při změně textu).</a:t>
            </a:r>
          </a:p>
          <a:p>
            <a:pPr marL="457200" indent="-457200" algn="just">
              <a:lnSpc>
                <a:spcPct val="150000"/>
              </a:lnSpc>
              <a:buFont typeface="Arial" pitchFamily="34" charset="0"/>
              <a:buChar char="•"/>
            </a:pPr>
            <a:r>
              <a:rPr lang="cs-CZ" sz="2200" dirty="0" smtClean="0">
                <a:latin typeface="Arial" pitchFamily="34" charset="0"/>
                <a:cs typeface="Arial" pitchFamily="34" charset="0"/>
              </a:rPr>
              <a:t>Nutno dodržet „čistotu“ stylů tj. používat jednotně v celé práci stejný styl Nadpis, </a:t>
            </a:r>
            <a:r>
              <a:rPr lang="cs-CZ" sz="2200" dirty="0" err="1" smtClean="0">
                <a:latin typeface="Arial" pitchFamily="34" charset="0"/>
                <a:cs typeface="Arial" pitchFamily="34" charset="0"/>
              </a:rPr>
              <a:t>Nadpis</a:t>
            </a:r>
            <a:r>
              <a:rPr lang="cs-CZ" sz="2200" dirty="0" smtClean="0">
                <a:latin typeface="Arial" pitchFamily="34" charset="0"/>
                <a:cs typeface="Arial" pitchFamily="34" charset="0"/>
              </a:rPr>
              <a:t> 1, </a:t>
            </a:r>
            <a:r>
              <a:rPr lang="cs-CZ" sz="2200" dirty="0" err="1" smtClean="0">
                <a:latin typeface="Arial" pitchFamily="34" charset="0"/>
                <a:cs typeface="Arial" pitchFamily="34" charset="0"/>
              </a:rPr>
              <a:t>Normal</a:t>
            </a:r>
            <a:r>
              <a:rPr lang="cs-CZ" sz="2200" dirty="0" smtClean="0">
                <a:latin typeface="Arial" pitchFamily="34" charset="0"/>
                <a:cs typeface="Arial" pitchFamily="34" charset="0"/>
              </a:rPr>
              <a:t>…</a:t>
            </a:r>
          </a:p>
          <a:p>
            <a:pPr marL="457200" indent="-457200" algn="just">
              <a:lnSpc>
                <a:spcPct val="150000"/>
              </a:lnSpc>
              <a:buFont typeface="Arial" pitchFamily="34" charset="0"/>
              <a:buChar char="•"/>
            </a:pPr>
            <a:r>
              <a:rPr lang="cs-CZ" sz="2200" dirty="0" smtClean="0">
                <a:latin typeface="Arial" pitchFamily="34" charset="0"/>
                <a:cs typeface="Arial" pitchFamily="34" charset="0"/>
              </a:rPr>
              <a:t>Podrobný popis postupu najdete v nápovědě.</a:t>
            </a:r>
          </a:p>
          <a:p>
            <a:pPr marL="457200" indent="-457200" algn="just">
              <a:lnSpc>
                <a:spcPct val="150000"/>
              </a:lnSpc>
              <a:buFont typeface="Arial" pitchFamily="34" charset="0"/>
              <a:buChar char="•"/>
            </a:pPr>
            <a:r>
              <a:rPr lang="cs-CZ" sz="2200" dirty="0" smtClean="0">
                <a:latin typeface="Arial" pitchFamily="34" charset="0"/>
                <a:cs typeface="Arial" pitchFamily="34" charset="0"/>
              </a:rPr>
              <a:t>Podmínkou obsahu jsou číslované stránky.</a:t>
            </a:r>
          </a:p>
          <a:p>
            <a:pPr marL="457200" indent="-457200" algn="just">
              <a:lnSpc>
                <a:spcPct val="150000"/>
              </a:lnSpc>
              <a:buFont typeface="Arial" pitchFamily="34" charset="0"/>
              <a:buChar char="•"/>
            </a:pPr>
            <a:r>
              <a:rPr lang="cs-CZ" sz="2200" dirty="0" smtClean="0">
                <a:latin typeface="Arial" pitchFamily="34" charset="0"/>
                <a:cs typeface="Arial" pitchFamily="34" charset="0"/>
              </a:rPr>
              <a:t>Titulní strana a strana s obsahem se nečíslují (</a:t>
            </a:r>
            <a:r>
              <a:rPr lang="cs-CZ" sz="2200" dirty="0" smtClean="0">
                <a:latin typeface="Arial" pitchFamily="34" charset="0"/>
                <a:cs typeface="Arial" pitchFamily="34" charset="0"/>
              </a:rPr>
              <a:t>o</a:t>
            </a:r>
            <a:r>
              <a:rPr lang="cs-CZ" sz="2200" dirty="0" smtClean="0">
                <a:latin typeface="Arial" pitchFamily="34" charset="0"/>
                <a:cs typeface="Arial" pitchFamily="34" charset="0"/>
              </a:rPr>
              <a:t>bjednávka začíná číslem strany 2).</a:t>
            </a:r>
          </a:p>
          <a:p>
            <a:pPr marL="457200" indent="-457200" algn="just">
              <a:lnSpc>
                <a:spcPct val="150000"/>
              </a:lnSpc>
              <a:buFont typeface="Arial" pitchFamily="34" charset="0"/>
              <a:buChar char="•"/>
            </a:pPr>
            <a:r>
              <a:rPr lang="cs-CZ" sz="2200" dirty="0" smtClean="0">
                <a:latin typeface="Arial" pitchFamily="34" charset="0"/>
                <a:cs typeface="Arial" pitchFamily="34" charset="0"/>
              </a:rPr>
              <a:t>Obsah vložit hned za titulní stranu, pro lepší orientaci v práci.</a:t>
            </a:r>
            <a:endParaRPr lang="cs-CZ" sz="22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395536" y="0"/>
            <a:ext cx="7991475" cy="1477328"/>
          </a:xfrm>
          <a:prstGeom prst="rect">
            <a:avLst/>
          </a:prstGeom>
          <a:noFill/>
          <a:ln w="9525">
            <a:noFill/>
            <a:miter lim="800000"/>
            <a:headEnd/>
            <a:tailEnd/>
          </a:ln>
        </p:spPr>
        <p:txBody>
          <a:bodyPr wrap="square">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9" name="Obdélník 8"/>
          <p:cNvSpPr/>
          <p:nvPr/>
        </p:nvSpPr>
        <p:spPr>
          <a:xfrm>
            <a:off x="467544" y="260648"/>
            <a:ext cx="8100392" cy="615553"/>
          </a:xfrm>
          <a:prstGeom prst="rect">
            <a:avLst/>
          </a:prstGeom>
        </p:spPr>
        <p:txBody>
          <a:bodyPr wrap="square">
            <a:spAutoFit/>
          </a:bodyPr>
          <a:lstStyle/>
          <a:p>
            <a:pPr algn="ctr">
              <a:defRPr/>
            </a:pPr>
            <a:r>
              <a:rPr lang="cs-CZ" sz="3400" b="1" dirty="0" smtClean="0">
                <a:solidFill>
                  <a:srgbClr val="00B050"/>
                </a:solidFill>
                <a:latin typeface="Arial" pitchFamily="34" charset="0"/>
                <a:cs typeface="Arial" pitchFamily="34" charset="0"/>
              </a:rPr>
              <a:t>Banket – </a:t>
            </a:r>
            <a:r>
              <a:rPr lang="cs-CZ" sz="3000" b="1" dirty="0" smtClean="0">
                <a:solidFill>
                  <a:srgbClr val="00B050"/>
                </a:solidFill>
                <a:latin typeface="Arial" pitchFamily="34" charset="0"/>
                <a:cs typeface="Arial" pitchFamily="34" charset="0"/>
              </a:rPr>
              <a:t>příklad žákovského obsahu</a:t>
            </a:r>
            <a:endParaRPr lang="cs-CZ" sz="3000" u="sng" dirty="0">
              <a:latin typeface="Arial" pitchFamily="34" charset="0"/>
              <a:cs typeface="Arial" pitchFamily="34" charset="0"/>
            </a:endParaRPr>
          </a:p>
        </p:txBody>
      </p:sp>
      <p:sp>
        <p:nvSpPr>
          <p:cNvPr id="8" name="Obdélník 7"/>
          <p:cNvSpPr/>
          <p:nvPr/>
        </p:nvSpPr>
        <p:spPr>
          <a:xfrm>
            <a:off x="899592" y="764704"/>
            <a:ext cx="7632848" cy="5016758"/>
          </a:xfrm>
          <a:prstGeom prst="rect">
            <a:avLst/>
          </a:prstGeom>
        </p:spPr>
        <p:txBody>
          <a:bodyPr wrap="square">
            <a:spAutoFit/>
          </a:bodyPr>
          <a:lstStyle/>
          <a:p>
            <a:r>
              <a:rPr lang="cs-CZ" sz="2000" dirty="0" smtClean="0">
                <a:latin typeface="Arial" pitchFamily="34" charset="0"/>
                <a:cs typeface="Arial" pitchFamily="34" charset="0"/>
              </a:rPr>
              <a:t>1</a:t>
            </a:r>
            <a:r>
              <a:rPr lang="cs-CZ" sz="2000" dirty="0" smtClean="0">
                <a:latin typeface="Arial" pitchFamily="34" charset="0"/>
                <a:cs typeface="Arial" pitchFamily="34" charset="0"/>
              </a:rPr>
              <a:t>. Úvodní strana</a:t>
            </a:r>
          </a:p>
          <a:p>
            <a:r>
              <a:rPr lang="cs-CZ" sz="2000" dirty="0" smtClean="0">
                <a:latin typeface="Arial" pitchFamily="34" charset="0"/>
                <a:cs typeface="Arial" pitchFamily="34" charset="0"/>
              </a:rPr>
              <a:t>2. Obsah</a:t>
            </a:r>
            <a:r>
              <a:rPr lang="cs-CZ" sz="2000" dirty="0" smtClean="0">
                <a:latin typeface="Arial" pitchFamily="34" charset="0"/>
                <a:cs typeface="Arial" pitchFamily="34" charset="0"/>
              </a:rPr>
              <a:t>...........................................................2</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3. Objednávka banketu</a:t>
            </a:r>
            <a:r>
              <a:rPr lang="cs-CZ" sz="2000" dirty="0" smtClean="0">
                <a:latin typeface="Arial" pitchFamily="34" charset="0"/>
                <a:cs typeface="Arial" pitchFamily="34" charset="0"/>
              </a:rPr>
              <a:t>.....................................3</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4. Jmenný seznam hostů</a:t>
            </a:r>
            <a:r>
              <a:rPr lang="cs-CZ" sz="2000" dirty="0" smtClean="0">
                <a:latin typeface="Arial" pitchFamily="34" charset="0"/>
                <a:cs typeface="Arial" pitchFamily="34" charset="0"/>
              </a:rPr>
              <a:t>..................................4</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5. Potvrzení objednávky</a:t>
            </a:r>
            <a:r>
              <a:rPr lang="cs-CZ" sz="2000" dirty="0" smtClean="0">
                <a:latin typeface="Arial" pitchFamily="34" charset="0"/>
                <a:cs typeface="Arial" pitchFamily="34" charset="0"/>
              </a:rPr>
              <a:t>....................................5</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6. Návrh menu</a:t>
            </a:r>
            <a:r>
              <a:rPr lang="cs-CZ" sz="2000" dirty="0" smtClean="0">
                <a:latin typeface="Arial" pitchFamily="34" charset="0"/>
                <a:cs typeface="Arial" pitchFamily="34" charset="0"/>
              </a:rPr>
              <a:t>...................................................6</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7. Zálohová faktura</a:t>
            </a:r>
            <a:r>
              <a:rPr lang="cs-CZ" sz="2000" dirty="0" smtClean="0">
                <a:latin typeface="Arial" pitchFamily="34" charset="0"/>
                <a:cs typeface="Arial" pitchFamily="34" charset="0"/>
              </a:rPr>
              <a:t>............................................7</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8. Charakteristika pokrmů</a:t>
            </a:r>
            <a:r>
              <a:rPr lang="cs-CZ" sz="2000" dirty="0" smtClean="0">
                <a:latin typeface="Arial" pitchFamily="34" charset="0"/>
                <a:cs typeface="Arial" pitchFamily="34" charset="0"/>
              </a:rPr>
              <a:t>..................................8</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9. Charakteristika nápojů</a:t>
            </a:r>
            <a:r>
              <a:rPr lang="cs-CZ" sz="2000" dirty="0" smtClean="0">
                <a:latin typeface="Arial" pitchFamily="34" charset="0"/>
                <a:cs typeface="Arial" pitchFamily="34" charset="0"/>
              </a:rPr>
              <a:t>...................................9</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10.Nákres couvertu</a:t>
            </a:r>
            <a:r>
              <a:rPr lang="cs-CZ" sz="2000" dirty="0" smtClean="0">
                <a:latin typeface="Arial" pitchFamily="34" charset="0"/>
                <a:cs typeface="Arial" pitchFamily="34" charset="0"/>
              </a:rPr>
              <a:t>..........................................10</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11. Nákres místnosti</a:t>
            </a:r>
            <a:r>
              <a:rPr lang="cs-CZ" sz="2000" dirty="0" smtClean="0">
                <a:latin typeface="Arial" pitchFamily="34" charset="0"/>
                <a:cs typeface="Arial" pitchFamily="34" charset="0"/>
              </a:rPr>
              <a:t>.........................................11</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12. Inventář</a:t>
            </a:r>
            <a:r>
              <a:rPr lang="cs-CZ" sz="2000" dirty="0" smtClean="0">
                <a:latin typeface="Arial" pitchFamily="34" charset="0"/>
                <a:cs typeface="Arial" pitchFamily="34" charset="0"/>
              </a:rPr>
              <a:t>.......................................................12</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13.Kalkulace</a:t>
            </a:r>
            <a:r>
              <a:rPr lang="cs-CZ" sz="2000" dirty="0" smtClean="0">
                <a:latin typeface="Arial" pitchFamily="34" charset="0"/>
                <a:cs typeface="Arial" pitchFamily="34" charset="0"/>
              </a:rPr>
              <a:t>.....................................................14</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14.Vyúčtování</a:t>
            </a:r>
            <a:r>
              <a:rPr lang="cs-CZ" sz="2000" dirty="0" smtClean="0">
                <a:latin typeface="Arial" pitchFamily="34" charset="0"/>
                <a:cs typeface="Arial" pitchFamily="34" charset="0"/>
              </a:rPr>
              <a:t>...................................................19</a:t>
            </a:r>
            <a:endParaRPr lang="cs-CZ" sz="2000" dirty="0" smtClean="0">
              <a:latin typeface="Arial" pitchFamily="34" charset="0"/>
              <a:cs typeface="Arial" pitchFamily="34" charset="0"/>
            </a:endParaRPr>
          </a:p>
          <a:p>
            <a:r>
              <a:rPr lang="cs-CZ" sz="2000" dirty="0" smtClean="0">
                <a:latin typeface="Arial" pitchFamily="34" charset="0"/>
                <a:cs typeface="Arial" pitchFamily="34" charset="0"/>
              </a:rPr>
              <a:t>15. Konečná faktura </a:t>
            </a:r>
            <a:r>
              <a:rPr lang="cs-CZ" sz="2000" dirty="0" smtClean="0">
                <a:latin typeface="Arial" pitchFamily="34" charset="0"/>
                <a:cs typeface="Arial" pitchFamily="34" charset="0"/>
              </a:rPr>
              <a:t>….....................................20</a:t>
            </a:r>
          </a:p>
          <a:p>
            <a:r>
              <a:rPr lang="cs-CZ" sz="2000" dirty="0" smtClean="0">
                <a:latin typeface="Arial" pitchFamily="34" charset="0"/>
                <a:cs typeface="Arial" pitchFamily="34" charset="0"/>
              </a:rPr>
              <a:t>16. Seznam zdrojů………………………………..21</a:t>
            </a:r>
            <a:endParaRPr lang="cs-CZ"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395536" y="0"/>
            <a:ext cx="7991475" cy="1477328"/>
          </a:xfrm>
          <a:prstGeom prst="rect">
            <a:avLst/>
          </a:prstGeom>
          <a:noFill/>
          <a:ln w="9525">
            <a:noFill/>
            <a:miter lim="800000"/>
            <a:headEnd/>
            <a:tailEnd/>
          </a:ln>
        </p:spPr>
        <p:txBody>
          <a:bodyPr wrap="square">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9" name="Obdélník 8"/>
          <p:cNvSpPr/>
          <p:nvPr/>
        </p:nvSpPr>
        <p:spPr>
          <a:xfrm>
            <a:off x="467544" y="260648"/>
            <a:ext cx="8100392" cy="615553"/>
          </a:xfrm>
          <a:prstGeom prst="rect">
            <a:avLst/>
          </a:prstGeom>
        </p:spPr>
        <p:txBody>
          <a:bodyPr wrap="square">
            <a:spAutoFit/>
          </a:bodyPr>
          <a:lstStyle/>
          <a:p>
            <a:pPr algn="ctr">
              <a:defRPr/>
            </a:pPr>
            <a:r>
              <a:rPr lang="cs-CZ" sz="3400" b="1" dirty="0" smtClean="0">
                <a:solidFill>
                  <a:srgbClr val="00B050"/>
                </a:solidFill>
                <a:latin typeface="Arial" pitchFamily="34" charset="0"/>
                <a:cs typeface="Arial" pitchFamily="34" charset="0"/>
              </a:rPr>
              <a:t>Banket – </a:t>
            </a:r>
            <a:r>
              <a:rPr lang="cs-CZ" sz="3000" b="1" dirty="0" smtClean="0">
                <a:solidFill>
                  <a:srgbClr val="00B050"/>
                </a:solidFill>
                <a:latin typeface="Arial" pitchFamily="34" charset="0"/>
                <a:cs typeface="Arial" pitchFamily="34" charset="0"/>
              </a:rPr>
              <a:t>seznam zdrojů</a:t>
            </a:r>
            <a:endParaRPr lang="cs-CZ" sz="3000" u="sng" dirty="0">
              <a:latin typeface="Arial" pitchFamily="34" charset="0"/>
              <a:cs typeface="Arial" pitchFamily="34" charset="0"/>
            </a:endParaRPr>
          </a:p>
        </p:txBody>
      </p:sp>
      <p:sp>
        <p:nvSpPr>
          <p:cNvPr id="8" name="Obdélník 7"/>
          <p:cNvSpPr/>
          <p:nvPr/>
        </p:nvSpPr>
        <p:spPr>
          <a:xfrm>
            <a:off x="179512" y="908720"/>
            <a:ext cx="8964488" cy="5337295"/>
          </a:xfrm>
          <a:prstGeom prst="rect">
            <a:avLst/>
          </a:prstGeom>
        </p:spPr>
        <p:txBody>
          <a:bodyPr wrap="square">
            <a:spAutoFit/>
          </a:bodyPr>
          <a:lstStyle/>
          <a:p>
            <a:pPr marL="354013" indent="-354013">
              <a:lnSpc>
                <a:spcPct val="200000"/>
              </a:lnSpc>
              <a:buFont typeface="Arial" pitchFamily="34" charset="0"/>
              <a:buChar char="•"/>
            </a:pPr>
            <a:r>
              <a:rPr lang="cs-CZ" sz="2000" dirty="0" smtClean="0">
                <a:latin typeface="Arial" pitchFamily="34" charset="0"/>
                <a:cs typeface="Arial" pitchFamily="34" charset="0"/>
              </a:rPr>
              <a:t>Uvádět vždy konkrétní a kompletní zdroje, jinak jde o trestné plagiátorství!</a:t>
            </a:r>
          </a:p>
          <a:p>
            <a:pPr marL="354013" indent="-354013">
              <a:lnSpc>
                <a:spcPct val="200000"/>
              </a:lnSpc>
              <a:buFont typeface="Arial" pitchFamily="34" charset="0"/>
              <a:buChar char="•"/>
            </a:pPr>
            <a:r>
              <a:rPr lang="cs-CZ" sz="2000" dirty="0" smtClean="0">
                <a:latin typeface="Arial" pitchFamily="34" charset="0"/>
                <a:cs typeface="Arial" pitchFamily="34" charset="0"/>
              </a:rPr>
              <a:t>Oddělit od sebe:</a:t>
            </a:r>
          </a:p>
          <a:p>
            <a:pPr marL="354013" indent="-354013">
              <a:lnSpc>
                <a:spcPct val="200000"/>
              </a:lnSpc>
            </a:pPr>
            <a:r>
              <a:rPr lang="cs-CZ" sz="2000" dirty="0" smtClean="0">
                <a:latin typeface="Arial" pitchFamily="34" charset="0"/>
                <a:cs typeface="Arial" pitchFamily="34" charset="0"/>
              </a:rPr>
              <a:t>	</a:t>
            </a:r>
            <a:r>
              <a:rPr lang="cs-CZ" sz="2000" dirty="0" smtClean="0">
                <a:latin typeface="Arial" pitchFamily="34" charset="0"/>
                <a:cs typeface="Arial" pitchFamily="34" charset="0"/>
              </a:rPr>
              <a:t>- knihy</a:t>
            </a:r>
          </a:p>
          <a:p>
            <a:pPr marL="354013" indent="-354013">
              <a:lnSpc>
                <a:spcPct val="200000"/>
              </a:lnSpc>
            </a:pPr>
            <a:r>
              <a:rPr lang="cs-CZ" sz="2000" dirty="0" smtClean="0">
                <a:latin typeface="Arial" pitchFamily="34" charset="0"/>
                <a:cs typeface="Arial" pitchFamily="34" charset="0"/>
              </a:rPr>
              <a:t>	</a:t>
            </a:r>
            <a:r>
              <a:rPr lang="cs-CZ" sz="2000" dirty="0" smtClean="0">
                <a:latin typeface="Arial" pitchFamily="34" charset="0"/>
                <a:cs typeface="Arial" pitchFamily="34" charset="0"/>
              </a:rPr>
              <a:t>- články z tisku</a:t>
            </a:r>
          </a:p>
          <a:p>
            <a:pPr marL="354013" indent="-354013">
              <a:lnSpc>
                <a:spcPct val="200000"/>
              </a:lnSpc>
            </a:pPr>
            <a:r>
              <a:rPr lang="cs-CZ" sz="2000" dirty="0" smtClean="0">
                <a:latin typeface="Arial" pitchFamily="34" charset="0"/>
                <a:cs typeface="Arial" pitchFamily="34" charset="0"/>
              </a:rPr>
              <a:t>	</a:t>
            </a:r>
            <a:r>
              <a:rPr lang="cs-CZ" sz="2000" dirty="0" smtClean="0">
                <a:latin typeface="Arial" pitchFamily="34" charset="0"/>
                <a:cs typeface="Arial" pitchFamily="34" charset="0"/>
              </a:rPr>
              <a:t>- internetové odkazy</a:t>
            </a:r>
          </a:p>
          <a:p>
            <a:pPr marL="354013" indent="-354013">
              <a:lnSpc>
                <a:spcPct val="200000"/>
              </a:lnSpc>
              <a:buFont typeface="Arial" pitchFamily="34" charset="0"/>
              <a:buChar char="•"/>
            </a:pPr>
            <a:r>
              <a:rPr lang="cs-CZ" sz="2000" dirty="0" smtClean="0">
                <a:latin typeface="Arial" pitchFamily="34" charset="0"/>
                <a:cs typeface="Arial" pitchFamily="34" charset="0"/>
              </a:rPr>
              <a:t>Formát je dán normou: </a:t>
            </a:r>
            <a:r>
              <a:rPr lang="cs-CZ" sz="2000" dirty="0" smtClean="0"/>
              <a:t>ČSN ISO </a:t>
            </a:r>
            <a:r>
              <a:rPr lang="cs-CZ" sz="2000" dirty="0" smtClean="0"/>
              <a:t>690/1996</a:t>
            </a:r>
          </a:p>
          <a:p>
            <a:pPr marL="354013" indent="-354013">
              <a:lnSpc>
                <a:spcPct val="200000"/>
              </a:lnSpc>
              <a:buFont typeface="Arial" pitchFamily="34" charset="0"/>
              <a:buChar char="•"/>
            </a:pPr>
            <a:r>
              <a:rPr lang="cs-CZ" sz="2000" dirty="0" smtClean="0">
                <a:latin typeface="Arial" pitchFamily="34" charset="0"/>
                <a:cs typeface="Arial" pitchFamily="34" charset="0"/>
              </a:rPr>
              <a:t>Zjednodušený průvodce:</a:t>
            </a:r>
          </a:p>
          <a:p>
            <a:pPr marL="354013" indent="-354013" algn="ctr">
              <a:lnSpc>
                <a:spcPct val="150000"/>
              </a:lnSpc>
            </a:pPr>
            <a:r>
              <a:rPr lang="cs-CZ" sz="3600" b="1" dirty="0" smtClean="0">
                <a:latin typeface="Arial" pitchFamily="34" charset="0"/>
                <a:cs typeface="Arial" pitchFamily="34" charset="0"/>
                <a:hlinkClick r:id="rId3"/>
              </a:rPr>
              <a:t>http</a:t>
            </a:r>
            <a:r>
              <a:rPr lang="cs-CZ" sz="3600" b="1" dirty="0" smtClean="0">
                <a:latin typeface="Arial" pitchFamily="34" charset="0"/>
                <a:cs typeface="Arial" pitchFamily="34" charset="0"/>
                <a:hlinkClick r:id="rId3"/>
              </a:rPr>
              <a:t>://</a:t>
            </a:r>
            <a:r>
              <a:rPr lang="cs-CZ" sz="3600" b="1" dirty="0" smtClean="0">
                <a:latin typeface="Arial" pitchFamily="34" charset="0"/>
                <a:cs typeface="Arial" pitchFamily="34" charset="0"/>
                <a:hlinkClick r:id="rId3"/>
              </a:rPr>
              <a:t>cs.wikipedia.org/wiki/Citace</a:t>
            </a:r>
            <a:endParaRPr lang="cs-CZ" sz="3600" b="1" dirty="0" smtClean="0">
              <a:latin typeface="Arial" pitchFamily="34" charset="0"/>
              <a:cs typeface="Arial" pitchFamily="34" charset="0"/>
            </a:endParaRPr>
          </a:p>
        </p:txBody>
      </p:sp>
      <p:pic>
        <p:nvPicPr>
          <p:cNvPr id="1026" name="Picture 2" descr="C:\Users\souhorky\AppData\Local\Microsoft\Windows\Temporary Internet Files\Content.IE5\YPL45CW3\MC900200605[1].wmf"/>
          <p:cNvPicPr>
            <a:picLocks noChangeAspect="1" noChangeArrowheads="1"/>
          </p:cNvPicPr>
          <p:nvPr/>
        </p:nvPicPr>
        <p:blipFill>
          <a:blip r:embed="rId4" cstate="print"/>
          <a:srcRect/>
          <a:stretch>
            <a:fillRect/>
          </a:stretch>
        </p:blipFill>
        <p:spPr bwMode="auto">
          <a:xfrm>
            <a:off x="5652120" y="2060848"/>
            <a:ext cx="3280361" cy="28058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395536" y="0"/>
            <a:ext cx="7991475" cy="1477328"/>
          </a:xfrm>
          <a:prstGeom prst="rect">
            <a:avLst/>
          </a:prstGeom>
          <a:noFill/>
          <a:ln w="9525">
            <a:noFill/>
            <a:miter lim="800000"/>
            <a:headEnd/>
            <a:tailEnd/>
          </a:ln>
        </p:spPr>
        <p:txBody>
          <a:bodyPr wrap="square">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9" name="Obdélník 8"/>
          <p:cNvSpPr/>
          <p:nvPr/>
        </p:nvSpPr>
        <p:spPr>
          <a:xfrm>
            <a:off x="251520" y="260648"/>
            <a:ext cx="8892480" cy="615553"/>
          </a:xfrm>
          <a:prstGeom prst="rect">
            <a:avLst/>
          </a:prstGeom>
        </p:spPr>
        <p:txBody>
          <a:bodyPr wrap="square">
            <a:spAutoFit/>
          </a:bodyPr>
          <a:lstStyle/>
          <a:p>
            <a:pPr algn="ctr">
              <a:defRPr/>
            </a:pPr>
            <a:r>
              <a:rPr lang="cs-CZ" sz="3400" b="1" dirty="0" smtClean="0">
                <a:solidFill>
                  <a:srgbClr val="00B050"/>
                </a:solidFill>
                <a:latin typeface="Arial" pitchFamily="34" charset="0"/>
                <a:cs typeface="Arial" pitchFamily="34" charset="0"/>
              </a:rPr>
              <a:t>Banket – </a:t>
            </a:r>
            <a:r>
              <a:rPr lang="cs-CZ" sz="3000" b="1" dirty="0" smtClean="0">
                <a:solidFill>
                  <a:srgbClr val="00B050"/>
                </a:solidFill>
                <a:latin typeface="Arial" pitchFamily="34" charset="0"/>
                <a:cs typeface="Arial" pitchFamily="34" charset="0"/>
              </a:rPr>
              <a:t>příklad žákovského seznamu  zdrojů</a:t>
            </a:r>
            <a:endParaRPr lang="cs-CZ" sz="3000" u="sng" dirty="0">
              <a:latin typeface="Arial" pitchFamily="34" charset="0"/>
              <a:cs typeface="Arial" pitchFamily="34" charset="0"/>
            </a:endParaRPr>
          </a:p>
        </p:txBody>
      </p:sp>
      <p:sp>
        <p:nvSpPr>
          <p:cNvPr id="8" name="Obdélník 7"/>
          <p:cNvSpPr/>
          <p:nvPr/>
        </p:nvSpPr>
        <p:spPr>
          <a:xfrm>
            <a:off x="395536" y="764704"/>
            <a:ext cx="8136904" cy="5355312"/>
          </a:xfrm>
          <a:prstGeom prst="rect">
            <a:avLst/>
          </a:prstGeom>
        </p:spPr>
        <p:txBody>
          <a:bodyPr wrap="square">
            <a:spAutoFit/>
          </a:bodyPr>
          <a:lstStyle/>
          <a:p>
            <a:pPr algn="ctr"/>
            <a:r>
              <a:rPr lang="cs-CZ" sz="2200" b="1" dirty="0" smtClean="0">
                <a:latin typeface="Arial" pitchFamily="34" charset="0"/>
                <a:cs typeface="Arial" pitchFamily="34" charset="0"/>
              </a:rPr>
              <a:t>Je vše v pořádku?</a:t>
            </a:r>
          </a:p>
          <a:p>
            <a:r>
              <a:rPr lang="cs-CZ" sz="2000" u="sng" dirty="0" smtClean="0">
                <a:latin typeface="Arial" pitchFamily="34" charset="0"/>
                <a:cs typeface="Arial" pitchFamily="34" charset="0"/>
              </a:rPr>
              <a:t>Internet: </a:t>
            </a:r>
          </a:p>
          <a:p>
            <a:r>
              <a:rPr lang="cs-CZ" sz="2000" dirty="0" smtClean="0">
                <a:latin typeface="Arial" pitchFamily="34" charset="0"/>
                <a:cs typeface="Arial" pitchFamily="34" charset="0"/>
              </a:rPr>
              <a:t>http://www.siemens.</a:t>
            </a:r>
            <a:r>
              <a:rPr lang="cs-CZ" sz="2000" dirty="0" err="1" smtClean="0">
                <a:latin typeface="Arial" pitchFamily="34" charset="0"/>
                <a:cs typeface="Arial" pitchFamily="34" charset="0"/>
              </a:rPr>
              <a:t>com</a:t>
            </a:r>
            <a:r>
              <a:rPr lang="cs-CZ" sz="2000" dirty="0" smtClean="0">
                <a:latin typeface="Arial" pitchFamily="34" charset="0"/>
                <a:cs typeface="Arial" pitchFamily="34" charset="0"/>
              </a:rPr>
              <a:t>/</a:t>
            </a:r>
            <a:r>
              <a:rPr lang="cs-CZ" sz="2000" dirty="0" err="1" smtClean="0">
                <a:latin typeface="Arial" pitchFamily="34" charset="0"/>
                <a:cs typeface="Arial" pitchFamily="34" charset="0"/>
              </a:rPr>
              <a:t>answers</a:t>
            </a:r>
            <a:r>
              <a:rPr lang="cs-CZ" sz="2000" dirty="0" smtClean="0">
                <a:latin typeface="Arial" pitchFamily="34" charset="0"/>
                <a:cs typeface="Arial" pitchFamily="34" charset="0"/>
              </a:rPr>
              <a:t>/</a:t>
            </a:r>
            <a:r>
              <a:rPr lang="cs-CZ" sz="2000" dirty="0" err="1" smtClean="0">
                <a:latin typeface="Arial" pitchFamily="34" charset="0"/>
                <a:cs typeface="Arial" pitchFamily="34" charset="0"/>
              </a:rPr>
              <a:t>cz</a:t>
            </a:r>
            <a:r>
              <a:rPr lang="cs-CZ" sz="2000" dirty="0" smtClean="0">
                <a:latin typeface="Arial" pitchFamily="34" charset="0"/>
                <a:cs typeface="Arial" pitchFamily="34" charset="0"/>
              </a:rPr>
              <a:t>/</a:t>
            </a:r>
            <a:r>
              <a:rPr lang="cs-CZ" sz="2000" dirty="0" err="1" smtClean="0">
                <a:latin typeface="Arial" pitchFamily="34" charset="0"/>
                <a:cs typeface="Arial" pitchFamily="34" charset="0"/>
              </a:rPr>
              <a:t>cz</a:t>
            </a:r>
            <a:r>
              <a:rPr lang="cs-CZ" sz="2000" dirty="0" smtClean="0">
                <a:latin typeface="Arial" pitchFamily="34" charset="0"/>
                <a:cs typeface="Arial" pitchFamily="34" charset="0"/>
              </a:rPr>
              <a:t>/index.</a:t>
            </a:r>
            <a:r>
              <a:rPr lang="cs-CZ" sz="2000" dirty="0" err="1" smtClean="0">
                <a:latin typeface="Arial" pitchFamily="34" charset="0"/>
                <a:cs typeface="Arial" pitchFamily="34" charset="0"/>
              </a:rPr>
              <a:t>htm</a:t>
            </a:r>
            <a:r>
              <a:rPr lang="cs-CZ" sz="2000" dirty="0" smtClean="0">
                <a:latin typeface="Arial" pitchFamily="34" charset="0"/>
                <a:cs typeface="Arial" pitchFamily="34" charset="0"/>
              </a:rPr>
              <a:t>?</a:t>
            </a:r>
            <a:r>
              <a:rPr lang="cs-CZ" sz="2000" dirty="0" err="1" smtClean="0">
                <a:latin typeface="Arial" pitchFamily="34" charset="0"/>
                <a:cs typeface="Arial" pitchFamily="34" charset="0"/>
              </a:rPr>
              <a:t>stc</a:t>
            </a:r>
            <a:r>
              <a:rPr lang="cs-CZ" sz="2000" dirty="0" smtClean="0">
                <a:latin typeface="Arial" pitchFamily="34" charset="0"/>
                <a:cs typeface="Arial" pitchFamily="34" charset="0"/>
              </a:rPr>
              <a:t>=czccc020001 </a:t>
            </a:r>
          </a:p>
          <a:p>
            <a:r>
              <a:rPr lang="cs-CZ" sz="2000" dirty="0" smtClean="0">
                <a:latin typeface="Arial" pitchFamily="34" charset="0"/>
                <a:cs typeface="Arial" pitchFamily="34" charset="0"/>
              </a:rPr>
              <a:t>http://souhorky.cz/vyukdok.php </a:t>
            </a:r>
          </a:p>
          <a:p>
            <a:r>
              <a:rPr lang="cs-CZ" sz="2000" dirty="0" smtClean="0">
                <a:latin typeface="Arial" pitchFamily="34" charset="0"/>
                <a:cs typeface="Arial" pitchFamily="34" charset="0"/>
              </a:rPr>
              <a:t>http://www.</a:t>
            </a:r>
            <a:r>
              <a:rPr lang="cs-CZ" sz="2000" dirty="0" err="1" smtClean="0">
                <a:latin typeface="Arial" pitchFamily="34" charset="0"/>
                <a:cs typeface="Arial" pitchFamily="34" charset="0"/>
              </a:rPr>
              <a:t>napoje</a:t>
            </a:r>
            <a:r>
              <a:rPr lang="cs-CZ" sz="2000" dirty="0" smtClean="0">
                <a:latin typeface="Arial" pitchFamily="34" charset="0"/>
                <a:cs typeface="Arial" pitchFamily="34" charset="0"/>
              </a:rPr>
              <a:t>-online.</a:t>
            </a:r>
            <a:r>
              <a:rPr lang="cs-CZ" sz="2000" dirty="0" err="1" smtClean="0">
                <a:latin typeface="Arial" pitchFamily="34" charset="0"/>
                <a:cs typeface="Arial" pitchFamily="34" charset="0"/>
              </a:rPr>
              <a:t>cz</a:t>
            </a:r>
            <a:r>
              <a:rPr lang="cs-CZ" sz="2000" dirty="0" smtClean="0">
                <a:latin typeface="Arial" pitchFamily="34" charset="0"/>
                <a:cs typeface="Arial" pitchFamily="34" charset="0"/>
              </a:rPr>
              <a:t> </a:t>
            </a:r>
          </a:p>
          <a:p>
            <a:r>
              <a:rPr lang="cs-CZ" sz="2000" dirty="0" smtClean="0">
                <a:latin typeface="Arial" pitchFamily="34" charset="0"/>
                <a:cs typeface="Arial" pitchFamily="34" charset="0"/>
              </a:rPr>
              <a:t>http://www.</a:t>
            </a:r>
            <a:r>
              <a:rPr lang="cs-CZ" sz="2000" dirty="0" err="1" smtClean="0">
                <a:latin typeface="Arial" pitchFamily="34" charset="0"/>
                <a:cs typeface="Arial" pitchFamily="34" charset="0"/>
              </a:rPr>
              <a:t>infocesko.cz</a:t>
            </a:r>
            <a:r>
              <a:rPr lang="cs-CZ" sz="2000" dirty="0" smtClean="0">
                <a:latin typeface="Arial" pitchFamily="34" charset="0"/>
                <a:cs typeface="Arial" pitchFamily="34" charset="0"/>
              </a:rPr>
              <a:t> </a:t>
            </a:r>
          </a:p>
          <a:p>
            <a:r>
              <a:rPr lang="cs-CZ" sz="2000" dirty="0" smtClean="0">
                <a:latin typeface="Arial" pitchFamily="34" charset="0"/>
                <a:cs typeface="Arial" pitchFamily="34" charset="0"/>
              </a:rPr>
              <a:t>http://www.</a:t>
            </a:r>
            <a:r>
              <a:rPr lang="cs-CZ" sz="2000" dirty="0" err="1" smtClean="0">
                <a:latin typeface="Arial" pitchFamily="34" charset="0"/>
                <a:cs typeface="Arial" pitchFamily="34" charset="0"/>
              </a:rPr>
              <a:t>srecepty.cz</a:t>
            </a:r>
            <a:r>
              <a:rPr lang="cs-CZ" sz="2000" dirty="0" smtClean="0">
                <a:latin typeface="Arial" pitchFamily="34" charset="0"/>
                <a:cs typeface="Arial" pitchFamily="34" charset="0"/>
              </a:rPr>
              <a:t>/ingredience/</a:t>
            </a:r>
            <a:r>
              <a:rPr lang="cs-CZ" sz="2000" dirty="0" err="1" smtClean="0">
                <a:latin typeface="Arial" pitchFamily="34" charset="0"/>
                <a:cs typeface="Arial" pitchFamily="34" charset="0"/>
              </a:rPr>
              <a:t>veprova</a:t>
            </a:r>
            <a:r>
              <a:rPr lang="cs-CZ" sz="2000" dirty="0" smtClean="0">
                <a:latin typeface="Arial" pitchFamily="34" charset="0"/>
                <a:cs typeface="Arial" pitchFamily="34" charset="0"/>
              </a:rPr>
              <a:t>-panenka </a:t>
            </a:r>
          </a:p>
          <a:p>
            <a:r>
              <a:rPr lang="cs-CZ" sz="2000" dirty="0" smtClean="0">
                <a:latin typeface="Arial" pitchFamily="34" charset="0"/>
                <a:cs typeface="Arial" pitchFamily="34" charset="0"/>
              </a:rPr>
              <a:t>http://cs.wikipedia.org/wiki/Sv%C3%AD%C4%8Dkov%C3%A1 </a:t>
            </a:r>
          </a:p>
          <a:p>
            <a:r>
              <a:rPr lang="cs-CZ" sz="2000" dirty="0" smtClean="0">
                <a:latin typeface="Arial" pitchFamily="34" charset="0"/>
                <a:cs typeface="Arial" pitchFamily="34" charset="0"/>
              </a:rPr>
              <a:t>http://www.</a:t>
            </a:r>
            <a:r>
              <a:rPr lang="cs-CZ" sz="2000" dirty="0" err="1" smtClean="0">
                <a:latin typeface="Arial" pitchFamily="34" charset="0"/>
                <a:cs typeface="Arial" pitchFamily="34" charset="0"/>
              </a:rPr>
              <a:t>euroekonom.cz</a:t>
            </a:r>
            <a:r>
              <a:rPr lang="cs-CZ" sz="2000" dirty="0" smtClean="0">
                <a:latin typeface="Arial" pitchFamily="34" charset="0"/>
                <a:cs typeface="Arial" pitchFamily="34" charset="0"/>
              </a:rPr>
              <a:t>/</a:t>
            </a:r>
            <a:r>
              <a:rPr lang="cs-CZ" sz="2000" dirty="0" err="1" smtClean="0">
                <a:latin typeface="Arial" pitchFamily="34" charset="0"/>
                <a:cs typeface="Arial" pitchFamily="34" charset="0"/>
              </a:rPr>
              <a:t>podnikani</a:t>
            </a:r>
            <a:r>
              <a:rPr lang="cs-CZ" sz="2000" dirty="0" smtClean="0">
                <a:latin typeface="Arial" pitchFamily="34" charset="0"/>
                <a:cs typeface="Arial" pitchFamily="34" charset="0"/>
              </a:rPr>
              <a:t>-faktura-vzor.</a:t>
            </a:r>
            <a:r>
              <a:rPr lang="cs-CZ" sz="2000" dirty="0" err="1" smtClean="0">
                <a:latin typeface="Arial" pitchFamily="34" charset="0"/>
                <a:cs typeface="Arial" pitchFamily="34" charset="0"/>
              </a:rPr>
              <a:t>php</a:t>
            </a:r>
            <a:r>
              <a:rPr lang="cs-CZ" sz="2000" dirty="0" smtClean="0">
                <a:latin typeface="Arial" pitchFamily="34" charset="0"/>
                <a:cs typeface="Arial" pitchFamily="34" charset="0"/>
              </a:rPr>
              <a:t> </a:t>
            </a:r>
          </a:p>
          <a:p>
            <a:endParaRPr lang="cs-CZ" sz="800" dirty="0" smtClean="0">
              <a:latin typeface="Arial" pitchFamily="34" charset="0"/>
              <a:cs typeface="Arial" pitchFamily="34" charset="0"/>
            </a:endParaRPr>
          </a:p>
          <a:p>
            <a:r>
              <a:rPr lang="cs-CZ" sz="2000" u="sng" dirty="0" smtClean="0">
                <a:latin typeface="Arial" pitchFamily="34" charset="0"/>
                <a:cs typeface="Arial" pitchFamily="34" charset="0"/>
              </a:rPr>
              <a:t>Knihy: </a:t>
            </a:r>
          </a:p>
          <a:p>
            <a:r>
              <a:rPr lang="cs-CZ" sz="2000" dirty="0" smtClean="0">
                <a:latin typeface="Arial" pitchFamily="34" charset="0"/>
                <a:cs typeface="Arial" pitchFamily="34" charset="0"/>
              </a:rPr>
              <a:t>Technologie přípravy pokrmů 1, Sedláčková Hana, FORTUNA, 2010 Technologie přípravy pokrmů 2, Sedláčková Hana, FORTUNA, 2010 Technologie přípravy pokrmů 3, Sedláčková Hana, FORTUNA, 2010 Technologie přípravy pokrmů 4, Sedláčková Hana, FORTUNA, 2010 Technologie přípravy pokrmů 5, Sedláčková Hana, FORTUNA, 2010 Stolničení, Gustav Salač, FORTUNA, 2008 </a:t>
            </a:r>
            <a:endParaRPr lang="cs-CZ"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468313" y="0"/>
            <a:ext cx="7991475" cy="1477963"/>
          </a:xfrm>
          <a:prstGeom prst="rect">
            <a:avLst/>
          </a:prstGeom>
          <a:noFill/>
          <a:ln w="9525">
            <a:noFill/>
            <a:miter lim="800000"/>
            <a:headEnd/>
            <a:tailEnd/>
          </a:ln>
        </p:spPr>
        <p:txBody>
          <a:bodyPr>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7" name="Obdélník 6"/>
          <p:cNvSpPr/>
          <p:nvPr/>
        </p:nvSpPr>
        <p:spPr>
          <a:xfrm>
            <a:off x="971600" y="332656"/>
            <a:ext cx="6984776" cy="1077218"/>
          </a:xfrm>
          <a:prstGeom prst="rect">
            <a:avLst/>
          </a:prstGeom>
        </p:spPr>
        <p:txBody>
          <a:bodyPr wrap="square">
            <a:spAutoFit/>
          </a:bodyPr>
          <a:lstStyle/>
          <a:p>
            <a:pPr algn="ctr">
              <a:defRPr/>
            </a:pPr>
            <a:r>
              <a:rPr lang="cs-CZ" sz="3200" b="1" dirty="0" smtClean="0">
                <a:solidFill>
                  <a:srgbClr val="00B050"/>
                </a:solidFill>
                <a:latin typeface="Arial" pitchFamily="34" charset="0"/>
                <a:cs typeface="Arial" pitchFamily="34" charset="0"/>
              </a:rPr>
              <a:t>Příklad</a:t>
            </a:r>
          </a:p>
          <a:p>
            <a:pPr algn="ctr">
              <a:defRPr/>
            </a:pPr>
            <a:r>
              <a:rPr lang="cs-CZ" sz="3200" b="1" dirty="0" smtClean="0">
                <a:solidFill>
                  <a:srgbClr val="00B050"/>
                </a:solidFill>
                <a:latin typeface="Arial" pitchFamily="34" charset="0"/>
                <a:cs typeface="Arial" pitchFamily="34" charset="0"/>
              </a:rPr>
              <a:t>na internetových stránkách školy:</a:t>
            </a:r>
            <a:endParaRPr lang="cs-CZ" sz="3200" u="sng" dirty="0">
              <a:latin typeface="Arial" pitchFamily="34" charset="0"/>
              <a:cs typeface="Arial" pitchFamily="34" charset="0"/>
            </a:endParaRPr>
          </a:p>
        </p:txBody>
      </p:sp>
      <p:sp>
        <p:nvSpPr>
          <p:cNvPr id="8" name="Obdélník 7"/>
          <p:cNvSpPr/>
          <p:nvPr/>
        </p:nvSpPr>
        <p:spPr>
          <a:xfrm>
            <a:off x="179512" y="2060848"/>
            <a:ext cx="8496944" cy="830997"/>
          </a:xfrm>
          <a:prstGeom prst="rect">
            <a:avLst/>
          </a:prstGeom>
        </p:spPr>
        <p:txBody>
          <a:bodyPr wrap="square">
            <a:spAutoFit/>
          </a:bodyPr>
          <a:lstStyle/>
          <a:p>
            <a:pPr marL="457200" indent="-457200" algn="ctr">
              <a:lnSpc>
                <a:spcPct val="150000"/>
              </a:lnSpc>
            </a:pPr>
            <a:r>
              <a:rPr lang="cs-CZ" sz="3200" b="1" u="sng" dirty="0" smtClean="0">
                <a:latin typeface="Arial" charset="0"/>
              </a:rPr>
              <a:t>http://www.</a:t>
            </a:r>
            <a:r>
              <a:rPr lang="cs-CZ" sz="3200" b="1" u="sng" dirty="0" err="1" smtClean="0">
                <a:latin typeface="Arial" charset="0"/>
              </a:rPr>
              <a:t>souhorky.cz</a:t>
            </a:r>
            <a:r>
              <a:rPr lang="cs-CZ" sz="3200" b="1" u="sng" dirty="0" smtClean="0">
                <a:latin typeface="Arial" charset="0"/>
              </a:rPr>
              <a:t>/</a:t>
            </a:r>
            <a:r>
              <a:rPr lang="cs-CZ" sz="3200" b="1" u="sng" dirty="0" err="1" smtClean="0">
                <a:latin typeface="Arial" charset="0"/>
              </a:rPr>
              <a:t>vyukdok.php</a:t>
            </a:r>
            <a:endParaRPr lang="cs-CZ" sz="3200" b="1" dirty="0" smtClean="0">
              <a:latin typeface="Arial" charset="0"/>
            </a:endParaRPr>
          </a:p>
        </p:txBody>
      </p:sp>
      <p:pic>
        <p:nvPicPr>
          <p:cNvPr id="32771" name="Picture 3" descr="logo green"/>
          <p:cNvPicPr>
            <a:picLocks noChangeAspect="1" noChangeArrowheads="1"/>
          </p:cNvPicPr>
          <p:nvPr/>
        </p:nvPicPr>
        <p:blipFill>
          <a:blip r:embed="rId3" cstate="print"/>
          <a:srcRect/>
          <a:stretch>
            <a:fillRect/>
          </a:stretch>
        </p:blipFill>
        <p:spPr bwMode="auto">
          <a:xfrm>
            <a:off x="1907704" y="3356992"/>
            <a:ext cx="4927659" cy="16561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text 1"/>
          <p:cNvSpPr>
            <a:spLocks noGrp="1"/>
          </p:cNvSpPr>
          <p:nvPr>
            <p:ph type="body" sz="quarter" idx="10"/>
          </p:nvPr>
        </p:nvSpPr>
        <p:spPr bwMode="auto">
          <a:xfrm>
            <a:off x="251520" y="0"/>
            <a:ext cx="6768405" cy="6264275"/>
          </a:xfrm>
          <a:noFill/>
          <a:ln>
            <a:miter lim="800000"/>
            <a:headEnd/>
            <a:tailEnd/>
          </a:ln>
        </p:spPr>
        <p:txBody>
          <a:bodyPr vert="horz" wrap="square" lIns="91440" tIns="45720" rIns="91440" bIns="45720" numCol="1" anchor="t" anchorCtr="0" compatLnSpc="1">
            <a:prstTxWarp prst="textNoShape">
              <a:avLst/>
            </a:prstTxWarp>
          </a:bodyPr>
          <a:lstStyle/>
          <a:p>
            <a:pPr marL="0" indent="0" eaLnBrk="1" hangingPunct="1"/>
            <a:endParaRPr lang="cs-CZ" sz="2400" b="1" dirty="0" smtClean="0">
              <a:latin typeface="Arial" charset="0"/>
              <a:cs typeface="Arial" charset="0"/>
            </a:endParaRPr>
          </a:p>
          <a:p>
            <a:pPr marL="0" indent="0" eaLnBrk="1" hangingPunct="1">
              <a:lnSpc>
                <a:spcPct val="150000"/>
              </a:lnSpc>
            </a:pPr>
            <a:endParaRPr lang="cs-CZ" sz="1000" dirty="0" smtClean="0">
              <a:latin typeface="Arial" charset="0"/>
              <a:cs typeface="Arial" charset="0"/>
            </a:endParaRPr>
          </a:p>
          <a:p>
            <a:pPr marL="0" indent="0" eaLnBrk="1" hangingPunct="1"/>
            <a:r>
              <a:rPr lang="cs-CZ" sz="2400" b="1" dirty="0" smtClean="0">
                <a:latin typeface="Arial" charset="0"/>
                <a:cs typeface="Arial" charset="0"/>
              </a:rPr>
              <a:t>WE ARE THE CHAMPIONS!</a:t>
            </a:r>
          </a:p>
          <a:p>
            <a:pPr marL="0" indent="0" eaLnBrk="1" hangingPunct="1"/>
            <a:endParaRPr lang="cs-CZ" sz="4400" b="1" dirty="0" smtClean="0">
              <a:latin typeface="Arial" charset="0"/>
              <a:cs typeface="Arial" charset="0"/>
            </a:endParaRPr>
          </a:p>
          <a:p>
            <a:pPr marL="0" indent="0" eaLnBrk="1" hangingPunct="1"/>
            <a:r>
              <a:rPr lang="cs-CZ" sz="9600" b="1" dirty="0" smtClean="0">
                <a:latin typeface="Arial" charset="0"/>
                <a:cs typeface="Arial" charset="0"/>
                <a:sym typeface="Wingdings" pitchFamily="2" charset="2"/>
              </a:rPr>
              <a:t> </a:t>
            </a:r>
            <a:endParaRPr lang="cs-CZ" sz="9600" b="1" dirty="0" smtClean="0">
              <a:latin typeface="Arial" charset="0"/>
              <a:cs typeface="Arial" charset="0"/>
            </a:endParaRPr>
          </a:p>
          <a:p>
            <a:pPr marL="0" indent="0" eaLnBrk="1" hangingPunct="1"/>
            <a:endParaRPr lang="cs-CZ" b="1" dirty="0" smtClean="0">
              <a:solidFill>
                <a:schemeClr val="tx1"/>
              </a:solidFill>
              <a:latin typeface="Arial" charset="0"/>
              <a:cs typeface="Arial" charset="0"/>
            </a:endParaRPr>
          </a:p>
          <a:p>
            <a:pPr marL="0" indent="0" eaLnBrk="1" hangingPunct="1"/>
            <a:endParaRPr lang="cs-CZ" sz="3200" b="1" dirty="0" smtClean="0">
              <a:solidFill>
                <a:schemeClr val="tx1"/>
              </a:solidFill>
              <a:latin typeface="Arial" charset="0"/>
              <a:cs typeface="Arial" charset="0"/>
            </a:endParaRPr>
          </a:p>
          <a:p>
            <a:pPr marL="0" indent="0" eaLnBrk="1" hangingPunct="1"/>
            <a:r>
              <a:rPr lang="cs-CZ" sz="5400" b="1" dirty="0" smtClean="0">
                <a:latin typeface="Arial" charset="0"/>
                <a:cs typeface="Arial" charset="0"/>
              </a:rPr>
              <a:t>END</a:t>
            </a:r>
          </a:p>
          <a:p>
            <a:pPr marL="0" indent="0" eaLnBrk="1" hangingPunct="1"/>
            <a:endParaRPr lang="cs-CZ" sz="5400" b="1" dirty="0" smtClean="0">
              <a:latin typeface="Arial" charset="0"/>
              <a:cs typeface="Arial" charset="0"/>
            </a:endParaRPr>
          </a:p>
          <a:p>
            <a:pPr marL="0" indent="0" eaLnBrk="1" hangingPunct="1"/>
            <a:endParaRPr lang="cs-CZ" b="1" dirty="0" smtClean="0">
              <a:solidFill>
                <a:schemeClr val="tx1"/>
              </a:solidFill>
              <a:latin typeface="Arial" charset="0"/>
              <a:cs typeface="Arial" charset="0"/>
            </a:endParaRPr>
          </a:p>
          <a:p>
            <a:pPr marL="0" indent="0" eaLnBrk="1" hangingPunct="1"/>
            <a:r>
              <a:rPr lang="cs-CZ" dirty="0" smtClean="0">
                <a:latin typeface="Arial" charset="0"/>
                <a:cs typeface="Arial" charset="0"/>
              </a:rPr>
              <a:t>	   </a:t>
            </a:r>
          </a:p>
          <a:p>
            <a:pPr marL="0" indent="0" eaLnBrk="1" hangingPunct="1"/>
            <a:endParaRPr lang="cs-CZ" dirty="0" smtClean="0">
              <a:latin typeface="Arial" charset="0"/>
              <a:cs typeface="Arial" charset="0"/>
            </a:endParaRPr>
          </a:p>
        </p:txBody>
      </p:sp>
      <p:sp>
        <p:nvSpPr>
          <p:cNvPr id="6" name="Obdélník 5"/>
          <p:cNvSpPr/>
          <p:nvPr/>
        </p:nvSpPr>
        <p:spPr>
          <a:xfrm>
            <a:off x="2987824" y="3718679"/>
            <a:ext cx="6948264" cy="3139321"/>
          </a:xfrm>
          <a:prstGeom prst="rect">
            <a:avLst/>
          </a:prstGeom>
        </p:spPr>
        <p:txBody>
          <a:bodyPr wrap="square">
            <a:spAutoFit/>
          </a:bodyPr>
          <a:lstStyle/>
          <a:p>
            <a:pPr marL="457200" indent="-457200">
              <a:lnSpc>
                <a:spcPct val="150000"/>
              </a:lnSpc>
            </a:pPr>
            <a:r>
              <a:rPr lang="cs-CZ" sz="2200" b="1" u="sng" dirty="0" smtClean="0">
                <a:latin typeface="Arial" charset="0"/>
              </a:rPr>
              <a:t>Zdroje</a:t>
            </a:r>
            <a:r>
              <a:rPr lang="cs-CZ" sz="2200" b="1" u="sng" dirty="0" smtClean="0">
                <a:latin typeface="Arial" charset="0"/>
              </a:rPr>
              <a:t>:</a:t>
            </a:r>
          </a:p>
          <a:p>
            <a:pPr marL="457200" indent="-457200">
              <a:lnSpc>
                <a:spcPct val="150000"/>
              </a:lnSpc>
            </a:pPr>
            <a:r>
              <a:rPr lang="cs-CZ" sz="2200" dirty="0" smtClean="0">
                <a:latin typeface="Arial" charset="0"/>
              </a:rPr>
              <a:t>http://cs.wikipedia.org/wiki/Citace</a:t>
            </a:r>
            <a:endParaRPr lang="cs-CZ" sz="2200" dirty="0" smtClean="0">
              <a:latin typeface="Arial" charset="0"/>
            </a:endParaRPr>
          </a:p>
          <a:p>
            <a:pPr marL="457200" indent="-457200">
              <a:lnSpc>
                <a:spcPct val="150000"/>
              </a:lnSpc>
            </a:pPr>
            <a:r>
              <a:rPr lang="cs-CZ" sz="2200" dirty="0" smtClean="0">
                <a:latin typeface="Arial" charset="0"/>
              </a:rPr>
              <a:t>http://www.</a:t>
            </a:r>
            <a:r>
              <a:rPr lang="cs-CZ" sz="2200" dirty="0" err="1" smtClean="0">
                <a:latin typeface="Arial" charset="0"/>
              </a:rPr>
              <a:t>souhorky.cz</a:t>
            </a:r>
            <a:r>
              <a:rPr lang="cs-CZ" sz="2200" dirty="0" smtClean="0">
                <a:latin typeface="Arial" charset="0"/>
              </a:rPr>
              <a:t>/</a:t>
            </a:r>
            <a:r>
              <a:rPr lang="cs-CZ" sz="2200" dirty="0" err="1" smtClean="0">
                <a:latin typeface="Arial" charset="0"/>
              </a:rPr>
              <a:t>ucebnice</a:t>
            </a:r>
            <a:r>
              <a:rPr lang="cs-CZ" sz="2200" dirty="0" smtClean="0">
                <a:latin typeface="Arial" charset="0"/>
              </a:rPr>
              <a:t>/</a:t>
            </a:r>
            <a:r>
              <a:rPr lang="cs-CZ" sz="2200" dirty="0" err="1" smtClean="0">
                <a:latin typeface="Arial" charset="0"/>
              </a:rPr>
              <a:t>st</a:t>
            </a:r>
            <a:r>
              <a:rPr lang="cs-CZ" sz="2200" dirty="0" smtClean="0">
                <a:latin typeface="Arial" charset="0"/>
              </a:rPr>
              <a:t>/</a:t>
            </a:r>
            <a:r>
              <a:rPr lang="cs-CZ" sz="2200" dirty="0" err="1" smtClean="0">
                <a:latin typeface="Arial" charset="0"/>
              </a:rPr>
              <a:t>sthlavni.htm</a:t>
            </a:r>
            <a:endParaRPr lang="cs-CZ" sz="2200" dirty="0" smtClean="0">
              <a:latin typeface="Arial" charset="0"/>
            </a:endParaRPr>
          </a:p>
          <a:p>
            <a:pPr marL="457200" indent="-457200">
              <a:lnSpc>
                <a:spcPct val="150000"/>
              </a:lnSpc>
            </a:pPr>
            <a:r>
              <a:rPr lang="cs-CZ" sz="2200" dirty="0" smtClean="0">
                <a:latin typeface="Arial" charset="0"/>
              </a:rPr>
              <a:t>Salač G., Stolničení, Fortuna Praha</a:t>
            </a:r>
          </a:p>
          <a:p>
            <a:pPr marL="457200" indent="-457200">
              <a:lnSpc>
                <a:spcPct val="150000"/>
              </a:lnSpc>
            </a:pPr>
            <a:r>
              <a:rPr lang="cs-CZ" sz="2200" dirty="0" smtClean="0">
                <a:latin typeface="Arial" charset="0"/>
              </a:rPr>
              <a:t>Kliparty – free Office</a:t>
            </a:r>
          </a:p>
          <a:p>
            <a:pPr marL="457200" indent="-457200">
              <a:lnSpc>
                <a:spcPct val="150000"/>
              </a:lnSpc>
            </a:pPr>
            <a:r>
              <a:rPr lang="cs-CZ" sz="2200" dirty="0" smtClean="0">
                <a:latin typeface="Arial" charset="0"/>
              </a:rPr>
              <a:t>Fotografie – archiv školy SOŠ a SOU Horky n/J</a:t>
            </a:r>
            <a:endParaRPr lang="cs-CZ" sz="2200" dirty="0">
              <a:latin typeface="Arial" charset="0"/>
            </a:endParaRPr>
          </a:p>
        </p:txBody>
      </p:sp>
      <p:sp>
        <p:nvSpPr>
          <p:cNvPr id="7" name="Obdélník 6"/>
          <p:cNvSpPr/>
          <p:nvPr/>
        </p:nvSpPr>
        <p:spPr>
          <a:xfrm>
            <a:off x="2699792" y="2132856"/>
            <a:ext cx="6444208" cy="646331"/>
          </a:xfrm>
          <a:prstGeom prst="rect">
            <a:avLst/>
          </a:prstGeom>
        </p:spPr>
        <p:txBody>
          <a:bodyPr wrap="square">
            <a:spAutoFit/>
          </a:bodyPr>
          <a:lstStyle/>
          <a:p>
            <a:pPr marL="457200" indent="-457200">
              <a:lnSpc>
                <a:spcPct val="150000"/>
              </a:lnSpc>
            </a:pPr>
            <a:r>
              <a:rPr lang="cs-CZ" sz="2400" b="1" u="sng" dirty="0" smtClean="0">
                <a:solidFill>
                  <a:schemeClr val="bg1"/>
                </a:solidFill>
                <a:latin typeface="Arial" charset="0"/>
              </a:rPr>
              <a:t>Vypracovala:   </a:t>
            </a:r>
            <a:r>
              <a:rPr lang="cs-CZ" sz="2400" b="1" dirty="0" smtClean="0">
                <a:latin typeface="Arial" charset="0"/>
              </a:rPr>
              <a:t>Ing. Romana Niklová</a:t>
            </a:r>
            <a:endParaRPr lang="cs-CZ" sz="2400" b="1" dirty="0">
              <a:latin typeface="Arial"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ablonadumu">
  <a:themeElements>
    <a:clrScheme name="Úhly">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Úhly">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Úhl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sablonadumu</Template>
  <TotalTime>2845</TotalTime>
  <Words>418</Words>
  <Application>Microsoft Office PowerPoint</Application>
  <PresentationFormat>Předvádění na obrazovce (4:3)</PresentationFormat>
  <Paragraphs>134</Paragraphs>
  <Slides>8</Slides>
  <Notes>7</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sablonadumu</vt:lpstr>
      <vt:lpstr>Snímek 1</vt:lpstr>
      <vt:lpstr>Snímek 2</vt:lpstr>
      <vt:lpstr>Snímek 3</vt:lpstr>
      <vt:lpstr>Snímek 4</vt:lpstr>
      <vt:lpstr>Snímek 5</vt:lpstr>
      <vt:lpstr>Snímek 6</vt:lpstr>
      <vt:lpstr>Snímek 7</vt:lpstr>
      <vt:lpstr>Snímek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souhorky</dc:creator>
  <cp:lastModifiedBy>souhorky</cp:lastModifiedBy>
  <cp:revision>393</cp:revision>
  <dcterms:created xsi:type="dcterms:W3CDTF">2012-07-03T06:04:02Z</dcterms:created>
  <dcterms:modified xsi:type="dcterms:W3CDTF">2013-06-23T11:40:25Z</dcterms:modified>
</cp:coreProperties>
</file>