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9" r:id="rId3"/>
    <p:sldId id="260" r:id="rId4"/>
    <p:sldId id="267" r:id="rId5"/>
    <p:sldId id="268" r:id="rId6"/>
    <p:sldId id="269" r:id="rId7"/>
    <p:sldId id="270" r:id="rId8"/>
    <p:sldId id="262" r:id="rId9"/>
    <p:sldId id="265" r:id="rId10"/>
    <p:sldId id="266" r:id="rId11"/>
    <p:sldId id="264" r:id="rId12"/>
    <p:sldId id="258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452" y="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18EC203-204A-4041-8A51-A9B13799BC7D}" type="datetimeFigureOut">
              <a:rPr lang="cs-CZ"/>
              <a:pPr>
                <a:defRPr/>
              </a:pPr>
              <a:t>2.6.2013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8746D304-00AD-46DC-9AA2-DE5159816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D59C3B-B936-405A-ACCF-AE7E6C724D22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C06D47-AA51-4BDD-802C-B8BD9A1B580D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Freeform 7"/>
          <p:cNvSpPr/>
          <p:nvPr/>
        </p:nvSpPr>
        <p:spPr>
          <a:xfrm>
            <a:off x="4763" y="-1588"/>
            <a:ext cx="9145587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logo gre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5888"/>
            <a:ext cx="20002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179388" y="1263650"/>
            <a:ext cx="504190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Book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Střední odborná škola a Střední odborné učiliště</a:t>
            </a:r>
          </a:p>
          <a:p>
            <a:pPr eaLnBrk="1" hangingPunct="1">
              <a:defRPr/>
            </a:pP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Horky nad Jizerou 35</a:t>
            </a: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r>
              <a:rPr lang="cs-CZ" sz="1400" dirty="0" smtClean="0">
                <a:latin typeface="Arial" pitchFamily="34" charset="0"/>
                <a:cs typeface="Arial" pitchFamily="34" charset="0"/>
              </a:rPr>
              <a:t>Registrační číslo projektu:  CZ.1.07/1.5.00/34.0985</a:t>
            </a:r>
          </a:p>
          <a:p>
            <a:pPr eaLnBrk="1" hangingPunct="1">
              <a:defRPr/>
            </a:pPr>
            <a:endParaRPr lang="cs-CZ" sz="1600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17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539750" y="260350"/>
            <a:ext cx="3455988" cy="2952750"/>
          </a:xfrm>
          <a:prstGeom prst="rect">
            <a:avLst/>
          </a:prstGeom>
        </p:spPr>
        <p:txBody>
          <a:bodyPr/>
          <a:lstStyle>
            <a:lvl1pPr>
              <a:defRPr sz="1800" b="0" i="0" baseline="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11" name="Zástupný symbol pro obrázek 10"/>
          <p:cNvSpPr>
            <a:spLocks noGrp="1" noChangeAspect="1"/>
          </p:cNvSpPr>
          <p:nvPr>
            <p:ph type="pic" sz="quarter" idx="11"/>
          </p:nvPr>
        </p:nvSpPr>
        <p:spPr>
          <a:xfrm>
            <a:off x="4356100" y="3284538"/>
            <a:ext cx="4537075" cy="3240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954713"/>
            <a:ext cx="3575050" cy="903287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954713"/>
            <a:ext cx="9145588" cy="903287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rgbClr val="00B05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6" r:id="rId2"/>
    <p:sldLayoutId id="2147483878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charset="0"/>
        <a:defRPr sz="1600" b="1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ovéPole 1"/>
          <p:cNvSpPr txBox="1">
            <a:spLocks noChangeArrowheads="1"/>
          </p:cNvSpPr>
          <p:nvPr/>
        </p:nvSpPr>
        <p:spPr bwMode="auto">
          <a:xfrm>
            <a:off x="4211960" y="3140968"/>
            <a:ext cx="514806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Předmět:	Stolničení	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Ročník: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3. 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Téma: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cs-CZ" sz="2000" b="1" dirty="0" smtClean="0">
                <a:solidFill>
                  <a:schemeClr val="bg1"/>
                </a:solidFill>
              </a:rPr>
              <a:t>ouborné práce celků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</a:rPr>
              <a:t>		gastronomie</a:t>
            </a:r>
            <a:endParaRPr lang="cs-CZ" sz="2000" b="1" dirty="0">
              <a:solidFill>
                <a:schemeClr val="bg1"/>
              </a:solidFill>
            </a:endParaRP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Vypracovali: Ing</a:t>
            </a:r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. Romana Niklová</a:t>
            </a: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Materiál:      </a:t>
            </a:r>
            <a:r>
              <a:rPr lang="cs-CZ" sz="2000" b="1" i="1" dirty="0" smtClean="0">
                <a:solidFill>
                  <a:schemeClr val="bg1"/>
                </a:solidFill>
              </a:rPr>
              <a:t>VY_32_INOVACE_358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Datum: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10.10.2012</a:t>
            </a:r>
            <a:endParaRPr lang="cs-CZ" sz="20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r>
              <a:rPr lang="cs-CZ" sz="2000" b="1" dirty="0">
                <a:solidFill>
                  <a:schemeClr val="bg1"/>
                </a:solidFill>
                <a:latin typeface="Arial" charset="0"/>
              </a:rPr>
              <a:t>Anotace: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Banket - Vyúčtování </a:t>
            </a:r>
          </a:p>
          <a:p>
            <a:pPr defTabSz="719138"/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a konečná faktura</a:t>
            </a:r>
            <a:r>
              <a:rPr lang="cs-CZ" sz="2000" b="1" dirty="0" smtClean="0">
                <a:solidFill>
                  <a:schemeClr val="bg1"/>
                </a:solidFill>
                <a:latin typeface="Arial" charset="0"/>
              </a:rPr>
              <a:t>			</a:t>
            </a:r>
            <a:endParaRPr lang="cs-CZ" sz="3600" b="1" dirty="0">
              <a:solidFill>
                <a:schemeClr val="bg1"/>
              </a:solidFill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endParaRPr lang="cs-CZ" dirty="0">
              <a:latin typeface="Arial" charset="0"/>
            </a:endParaRPr>
          </a:p>
          <a:p>
            <a:pPr defTabSz="719138"/>
            <a:r>
              <a:rPr lang="cs-CZ" dirty="0">
                <a:latin typeface="Arial" charset="0"/>
              </a:rPr>
              <a:t>	</a:t>
            </a:r>
          </a:p>
          <a:p>
            <a:pPr defTabSz="719138"/>
            <a:r>
              <a:rPr lang="cs-CZ" dirty="0">
                <a:latin typeface="Arial" charset="0"/>
              </a:rPr>
              <a:t>		</a:t>
            </a:r>
          </a:p>
        </p:txBody>
      </p:sp>
      <p:sp>
        <p:nvSpPr>
          <p:cNvPr id="4099" name="TextovéPole 2"/>
          <p:cNvSpPr txBox="1">
            <a:spLocks noChangeArrowheads="1"/>
          </p:cNvSpPr>
          <p:nvPr/>
        </p:nvSpPr>
        <p:spPr bwMode="auto">
          <a:xfrm>
            <a:off x="179512" y="2060848"/>
            <a:ext cx="480131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>
                <a:latin typeface="Arial" charset="0"/>
              </a:rPr>
              <a:t>Obor: </a:t>
            </a:r>
            <a:r>
              <a:rPr lang="cs-CZ" sz="2000" dirty="0">
                <a:latin typeface="Arial" charset="0"/>
              </a:rPr>
              <a:t>	</a:t>
            </a:r>
            <a:r>
              <a:rPr lang="cs-CZ" sz="2000" b="1" dirty="0">
                <a:latin typeface="Arial" charset="0"/>
              </a:rPr>
              <a:t>65-51-H/01 </a:t>
            </a:r>
            <a:r>
              <a:rPr lang="cs-CZ" sz="2000" b="1" dirty="0" smtClean="0">
                <a:latin typeface="Arial" charset="0"/>
              </a:rPr>
              <a:t>Kuchař-číšník</a:t>
            </a:r>
            <a:r>
              <a:rPr lang="cs-CZ" sz="1600" dirty="0">
                <a:latin typeface="Arial" charset="0"/>
              </a:rPr>
              <a:t>	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404664"/>
            <a:ext cx="8064896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Konečná banketní faktura:</a:t>
            </a:r>
            <a:endParaRPr lang="cs-CZ" sz="2400" b="1" u="sng" dirty="0" smtClean="0">
              <a:latin typeface="Arial" charset="0"/>
            </a:endParaRP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Vždy je podložena písemnou objednávkou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Její nedílnou přílohou je vyúčtování banketu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Obvyklá splatnost je 14 dní.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Datum vystavení je vždy až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banketu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ts val="3200"/>
              </a:lnSpc>
            </a:pPr>
            <a:r>
              <a:rPr lang="cs-CZ" sz="2400" b="1" u="sng" dirty="0" smtClean="0">
                <a:latin typeface="Arial" pitchFamily="34" charset="0"/>
                <a:cs typeface="Arial" pitchFamily="34" charset="0"/>
              </a:rPr>
              <a:t>V textu faktury: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zopakovat část z objednávky, který specifikuje banket (téma, datum, příležitost)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uvést celkovou dohodnutou předpokládanou cenu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Uvést celkovou reálnou cenu z vyúčtování, od ní odečíst zaplacenou zálohovou fakturu (uvést její číslo).</a:t>
            </a:r>
          </a:p>
          <a:p>
            <a:pPr marL="457200" indent="-457200">
              <a:lnSpc>
                <a:spcPts val="32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Výslednou cenu k úhradě zvýraznit aby nemohlo dojít k záměně.</a:t>
            </a:r>
          </a:p>
          <a:p>
            <a:pPr marL="457200" indent="-457200">
              <a:lnSpc>
                <a:spcPts val="3200"/>
              </a:lnSpc>
            </a:pPr>
            <a:endParaRPr lang="cs-CZ" sz="2000" dirty="0"/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88640"/>
            <a:ext cx="2719793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971600" y="332656"/>
            <a:ext cx="69847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  <a:p>
            <a:pPr algn="ctr">
              <a:defRPr/>
            </a:pPr>
            <a:r>
              <a:rPr lang="cs-CZ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na internetových stránkách školy:</a:t>
            </a:r>
            <a:endParaRPr lang="cs-CZ" sz="32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79512" y="20608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cs-CZ" sz="3200" b="1" u="sng" dirty="0" smtClean="0">
                <a:latin typeface="Arial" charset="0"/>
              </a:rPr>
              <a:t>http://www.</a:t>
            </a:r>
            <a:r>
              <a:rPr lang="cs-CZ" sz="3200" b="1" u="sng" dirty="0" err="1" smtClean="0">
                <a:latin typeface="Arial" charset="0"/>
              </a:rPr>
              <a:t>souhorky.cz</a:t>
            </a:r>
            <a:r>
              <a:rPr lang="cs-CZ" sz="3200" b="1" u="sng" dirty="0" smtClean="0">
                <a:latin typeface="Arial" charset="0"/>
              </a:rPr>
              <a:t>/</a:t>
            </a:r>
            <a:r>
              <a:rPr lang="cs-CZ" sz="3200" b="1" u="sng" dirty="0" err="1" smtClean="0">
                <a:latin typeface="Arial" charset="0"/>
              </a:rPr>
              <a:t>vyukdok.php</a:t>
            </a:r>
            <a:endParaRPr lang="cs-CZ" sz="3200" b="1" dirty="0" smtClean="0">
              <a:latin typeface="Arial" charset="0"/>
            </a:endParaRPr>
          </a:p>
        </p:txBody>
      </p:sp>
      <p:pic>
        <p:nvPicPr>
          <p:cNvPr id="32771" name="Picture 3" descr="logo gre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9276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text 1"/>
          <p:cNvSpPr>
            <a:spLocks noGrp="1"/>
          </p:cNvSpPr>
          <p:nvPr>
            <p:ph type="body" sz="quarter" idx="10"/>
          </p:nvPr>
        </p:nvSpPr>
        <p:spPr bwMode="auto">
          <a:xfrm>
            <a:off x="0" y="0"/>
            <a:ext cx="7019925" cy="6264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endParaRPr lang="cs-CZ" sz="2400" b="1" dirty="0" smtClean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</a:pPr>
            <a:endParaRPr lang="cs-CZ" sz="1000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2400" b="1" dirty="0" smtClean="0">
                <a:latin typeface="Arial" charset="0"/>
                <a:cs typeface="Arial" charset="0"/>
              </a:rPr>
              <a:t>WE ARE THE CHAMPIONS!</a:t>
            </a:r>
          </a:p>
          <a:p>
            <a:pPr marL="0" indent="0" eaLnBrk="1" hangingPunct="1"/>
            <a:endParaRPr lang="cs-CZ" sz="44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9600" b="1" dirty="0" smtClean="0">
                <a:latin typeface="Arial" charset="0"/>
                <a:cs typeface="Arial" charset="0"/>
                <a:sym typeface="Wingdings" pitchFamily="2" charset="2"/>
              </a:rPr>
              <a:t> </a:t>
            </a:r>
            <a:endParaRPr lang="cs-CZ" sz="9600" b="1" dirty="0" smtClean="0">
              <a:latin typeface="Arial" charset="0"/>
              <a:cs typeface="Arial" charset="0"/>
            </a:endParaRP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endParaRPr lang="cs-CZ" sz="32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sz="5400" b="1" dirty="0" smtClean="0">
                <a:latin typeface="Arial" charset="0"/>
                <a:cs typeface="Arial" charset="0"/>
              </a:rPr>
              <a:t>END</a:t>
            </a:r>
          </a:p>
          <a:p>
            <a:pPr marL="0" indent="0" eaLnBrk="1" hangingPunct="1"/>
            <a:endParaRPr lang="cs-CZ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marL="0" indent="0" eaLnBrk="1" hangingPunct="1"/>
            <a:r>
              <a:rPr lang="cs-CZ" dirty="0" smtClean="0">
                <a:latin typeface="Arial" charset="0"/>
                <a:cs typeface="Arial" charset="0"/>
              </a:rPr>
              <a:t>	   </a:t>
            </a:r>
          </a:p>
          <a:p>
            <a:pPr marL="0" indent="0" eaLnBrk="1" hangingPunct="1"/>
            <a:endParaRPr lang="cs-CZ" dirty="0" smtClean="0">
              <a:latin typeface="Arial" charset="0"/>
              <a:cs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19672" y="3501008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200" b="1" u="sng" dirty="0" smtClean="0">
                <a:latin typeface="Arial" charset="0"/>
              </a:rPr>
              <a:t>Zdroje: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http</a:t>
            </a:r>
            <a:r>
              <a:rPr lang="cs-CZ" sz="2200" dirty="0" smtClean="0">
                <a:latin typeface="Arial" charset="0"/>
              </a:rPr>
              <a:t>://</a:t>
            </a:r>
            <a:r>
              <a:rPr lang="cs-CZ" sz="2200" dirty="0" smtClean="0">
                <a:latin typeface="Arial" charset="0"/>
              </a:rPr>
              <a:t>www.</a:t>
            </a:r>
            <a:r>
              <a:rPr lang="cs-CZ" sz="2200" dirty="0" err="1" smtClean="0">
                <a:latin typeface="Arial" charset="0"/>
              </a:rPr>
              <a:t>souhorky.cz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ucebnice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</a:t>
            </a:r>
            <a:r>
              <a:rPr lang="cs-CZ" sz="2200" dirty="0" smtClean="0">
                <a:latin typeface="Arial" charset="0"/>
              </a:rPr>
              <a:t>/</a:t>
            </a:r>
            <a:r>
              <a:rPr lang="cs-CZ" sz="2200" dirty="0" err="1" smtClean="0">
                <a:latin typeface="Arial" charset="0"/>
              </a:rPr>
              <a:t>sthlavni.htm</a:t>
            </a:r>
            <a:endParaRPr lang="cs-CZ" sz="2200" dirty="0" smtClean="0">
              <a:latin typeface="Arial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cs-CZ" sz="2100" dirty="0" smtClean="0">
                <a:latin typeface="Arial" charset="0"/>
              </a:rPr>
              <a:t>http://formulare-ke-stazeni-zdarma.cz/danovy-doklad-faktura</a:t>
            </a:r>
            <a:r>
              <a:rPr lang="cs-CZ" sz="2100" dirty="0" smtClean="0">
                <a:latin typeface="Arial" charset="0"/>
              </a:rPr>
              <a:t>/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Salač </a:t>
            </a:r>
            <a:r>
              <a:rPr lang="cs-CZ" sz="2200" dirty="0" smtClean="0">
                <a:latin typeface="Arial" charset="0"/>
              </a:rPr>
              <a:t>G., Stolničení, Fortuna Praha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Kliparty – free Office</a:t>
            </a:r>
          </a:p>
          <a:p>
            <a:pPr marL="457200" indent="-457200">
              <a:lnSpc>
                <a:spcPct val="150000"/>
              </a:lnSpc>
            </a:pPr>
            <a:r>
              <a:rPr lang="cs-CZ" sz="2200" dirty="0" smtClean="0">
                <a:latin typeface="Arial" charset="0"/>
              </a:rPr>
              <a:t>Fotografie – archiv školy SOŠ a SOU Horky n/J</a:t>
            </a:r>
            <a:endParaRPr lang="cs-CZ" sz="2200" dirty="0"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843808" y="2132856"/>
            <a:ext cx="6300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solidFill>
                  <a:schemeClr val="bg1"/>
                </a:solidFill>
                <a:latin typeface="Arial" charset="0"/>
              </a:rPr>
              <a:t>Vypracovala:   </a:t>
            </a:r>
            <a:r>
              <a:rPr lang="cs-CZ" sz="2400" b="1" dirty="0" smtClean="0">
                <a:latin typeface="Arial" charset="0"/>
              </a:rPr>
              <a:t>Ing. Romana Niklová</a:t>
            </a:r>
            <a:endParaRPr lang="cs-CZ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123" name="Obdélník 3"/>
          <p:cNvSpPr>
            <a:spLocks noChangeArrowheads="1"/>
          </p:cNvSpPr>
          <p:nvPr/>
        </p:nvSpPr>
        <p:spPr bwMode="auto">
          <a:xfrm>
            <a:off x="539750" y="260350"/>
            <a:ext cx="7993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Formát SOP</a:t>
            </a:r>
            <a:endParaRPr lang="cs-CZ" sz="20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1196752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Písmo </a:t>
            </a:r>
            <a:r>
              <a:rPr lang="cs-CZ" sz="2400" b="1" dirty="0" err="1" smtClean="0">
                <a:latin typeface="Arial" charset="0"/>
              </a:rPr>
              <a:t>Ariel</a:t>
            </a:r>
            <a:r>
              <a:rPr lang="cs-CZ" sz="2400" b="1" dirty="0" smtClean="0">
                <a:latin typeface="Arial" charset="0"/>
              </a:rPr>
              <a:t>, běžný text - velikost písma 12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Rovnání textu do bloků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Jednoduché řádkování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Používat tabulátory, ne opakovaně mezerník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Až </a:t>
            </a:r>
            <a:r>
              <a:rPr lang="cs-CZ" sz="2400" b="1" u="sng" dirty="0" smtClean="0">
                <a:latin typeface="Arial" charset="0"/>
              </a:rPr>
              <a:t>ZA</a:t>
            </a:r>
            <a:r>
              <a:rPr lang="cs-CZ" sz="2400" b="1" dirty="0" smtClean="0">
                <a:latin typeface="Arial" charset="0"/>
              </a:rPr>
              <a:t> každým interpunkčním znamínkem je mezera (u pomlčky z obou stran)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charset="0"/>
              </a:rPr>
              <a:t>Číslovat stránky práce</a:t>
            </a:r>
          </a:p>
        </p:txBody>
      </p:sp>
      <p:pic>
        <p:nvPicPr>
          <p:cNvPr id="5130" name="Picture 10" descr="C:\Users\souhorky\AppData\Local\Microsoft\Windows\Temporary Internet Files\Content.IE5\9KDWUIWT\MC90021769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636912"/>
            <a:ext cx="2983463" cy="3035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628800"/>
            <a:ext cx="3528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Konečná faktura</a:t>
            </a:r>
            <a:endParaRPr lang="cs-CZ" sz="3000" u="sng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3923929" y="188645"/>
          <a:ext cx="4680518" cy="5616624"/>
        </p:xfrm>
        <a:graphic>
          <a:graphicData uri="http://schemas.openxmlformats.org/drawingml/2006/table">
            <a:tbl>
              <a:tblPr/>
              <a:tblGrid>
                <a:gridCol w="115626"/>
                <a:gridCol w="305455"/>
                <a:gridCol w="305455"/>
                <a:gridCol w="483046"/>
                <a:gridCol w="85243"/>
                <a:gridCol w="277040"/>
                <a:gridCol w="63566"/>
                <a:gridCol w="217844"/>
                <a:gridCol w="132601"/>
                <a:gridCol w="369389"/>
                <a:gridCol w="78141"/>
                <a:gridCol w="78141"/>
                <a:gridCol w="388332"/>
                <a:gridCol w="170486"/>
                <a:gridCol w="104186"/>
                <a:gridCol w="454632"/>
                <a:gridCol w="151544"/>
                <a:gridCol w="161015"/>
                <a:gridCol w="454632"/>
                <a:gridCol w="284144"/>
              </a:tblGrid>
              <a:tr h="89980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 dirty="0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7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 dirty="0">
                          <a:latin typeface="Calibri"/>
                        </a:rPr>
                        <a:t>DAŇOVÝ DOKLAD </a:t>
                      </a:r>
                      <a:r>
                        <a:rPr lang="cs-CZ" sz="500" b="1" i="0" u="none" strike="noStrike" dirty="0" smtClean="0">
                          <a:latin typeface="Calibri"/>
                        </a:rPr>
                        <a:t>- KONEČNÁ </a:t>
                      </a:r>
                      <a:r>
                        <a:rPr lang="cs-CZ" sz="500" b="1" i="0" u="none" strike="noStrike" dirty="0">
                          <a:latin typeface="Calibri"/>
                        </a:rPr>
                        <a:t>FAKTURA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500" b="1" i="0" u="none" strike="noStrike">
                          <a:latin typeface="Calibri"/>
                        </a:rPr>
                        <a:t>č.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1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Dodavatel (prodávající)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IČ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Objednávka číslo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DIČ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Konstantní symbol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 gridSpan="11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DIČ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 gridSpan="10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Odběratel</a:t>
                      </a:r>
                    </a:p>
                  </a:txBody>
                  <a:tcPr marL="3669" marR="3669" marT="3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Peněžní ústav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číslo účtu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kód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99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IČ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0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Adresa příjemce: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Odběratel 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(kupující)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Způsob dopravy: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Datum vyskladnění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Den vystavení daňového dokladu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Calibri"/>
                        </a:rPr>
                        <a:t>Den splatnosti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 gridSpan="6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7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Pol. č.</a:t>
                      </a:r>
                    </a:p>
                  </a:txBody>
                  <a:tcPr marL="3669" marR="3669" marT="366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Označení dodávky</a:t>
                      </a:r>
                    </a:p>
                  </a:txBody>
                  <a:tcPr marL="3669" marR="3669" marT="3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Daň. sazba %</a:t>
                      </a:r>
                    </a:p>
                  </a:txBody>
                  <a:tcPr marL="3669" marR="3669" marT="3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Jedn. množství Množství</a:t>
                      </a:r>
                    </a:p>
                  </a:txBody>
                  <a:tcPr marL="3669" marR="3669" marT="3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Cena za jedn.</a:t>
                      </a:r>
                    </a:p>
                  </a:txBody>
                  <a:tcPr marL="3669" marR="3669" marT="3669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Calibri"/>
                        </a:rPr>
                        <a:t>Částka bez DPH</a:t>
                      </a:r>
                    </a:p>
                  </a:txBody>
                  <a:tcPr marL="3669" marR="3669" marT="366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8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Celkem bez daně: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300" b="1" i="0" u="none" strike="noStrike">
                          <a:latin typeface="Calibri"/>
                        </a:rPr>
                        <a:t>DPH 9 %: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endParaRPr lang="cs-CZ" sz="300" b="1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DPH 19 %: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Celkem DPH: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Celkem: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Pol. nepodléhající DPH: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1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9979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Celkem k úhradě: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1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8051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300" b="1" i="0" u="none" strike="noStrike">
                          <a:latin typeface="Calibri"/>
                        </a:rPr>
                        <a:t>Počet příloh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400" b="0" i="0" u="none" strike="noStrike">
                        <a:latin typeface="Calibri"/>
                      </a:endParaRP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300" b="1" i="0" u="none" strike="noStrike">
                          <a:latin typeface="Calibri"/>
                        </a:rPr>
                        <a:t>Razítko a podpis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9980"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400" b="0" i="0" u="none" strike="noStrike" dirty="0">
                          <a:latin typeface="Calibri"/>
                        </a:rPr>
                        <a:t> </a:t>
                      </a:r>
                    </a:p>
                  </a:txBody>
                  <a:tcPr marL="3669" marR="3669" marT="366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1628800"/>
            <a:ext cx="35283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Vyúčtování</a:t>
            </a: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komplet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572000" y="5661248"/>
            <a:ext cx="329128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Všechny ceny jsou uvedeny včetně DPH x %.</a:t>
            </a:r>
            <a:endParaRPr kumimoji="0" 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3563888" y="260648"/>
          <a:ext cx="5029200" cy="1664335"/>
        </p:xfrm>
        <a:graphic>
          <a:graphicData uri="http://schemas.openxmlformats.org/drawingml/2006/table">
            <a:tbl>
              <a:tblPr/>
              <a:tblGrid>
                <a:gridCol w="2876550"/>
                <a:gridCol w="1076325"/>
                <a:gridCol w="1076325"/>
              </a:tblGrid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pokrmy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1 porce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6 porcí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3347865" y="2060848"/>
          <a:ext cx="5591944" cy="1783642"/>
        </p:xfrm>
        <a:graphic>
          <a:graphicData uri="http://schemas.openxmlformats.org/drawingml/2006/table">
            <a:tbl>
              <a:tblPr/>
              <a:tblGrid>
                <a:gridCol w="2634583"/>
                <a:gridCol w="985787"/>
                <a:gridCol w="985787"/>
                <a:gridCol w="985787"/>
              </a:tblGrid>
              <a:tr h="36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nápoje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za jednotku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počet jednotek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celkem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(litrů)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(ks)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(porcí)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4283968" y="3933056"/>
          <a:ext cx="3952875" cy="1261745"/>
        </p:xfrm>
        <a:graphic>
          <a:graphicData uri="http://schemas.openxmlformats.org/drawingml/2006/table">
            <a:tbl>
              <a:tblPr/>
              <a:tblGrid>
                <a:gridCol w="2876550"/>
                <a:gridCol w="1076325"/>
              </a:tblGrid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ostatní: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1520" y="188640"/>
            <a:ext cx="3131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Vyúčtování</a:t>
            </a: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pokrmy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3563888" y="260648"/>
          <a:ext cx="5029200" cy="1664335"/>
        </p:xfrm>
        <a:graphic>
          <a:graphicData uri="http://schemas.openxmlformats.org/drawingml/2006/table">
            <a:tbl>
              <a:tblPr/>
              <a:tblGrid>
                <a:gridCol w="2876550"/>
                <a:gridCol w="1076325"/>
                <a:gridCol w="1076325"/>
              </a:tblGrid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pokrmy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1 porce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6 porcí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0" y="2348880"/>
            <a:ext cx="914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Kompletní název pokrmů i s přílohou podle menu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eny uvádět i měnu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 vhodné, ale nezbytně nutné, uvádět gramáž masa v syrovém stavu u pokrmů. Je to výrazem solidnosti firmy.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,-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 tato značka za číslem znamená bez drobných (např. haléřů nebo centů)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Součet za pokrmy by měl tvořit cca 2/3 z celkové domluvené ceny.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Součet raději 2x přepočítej kvůli chybě  </a:t>
            </a:r>
            <a:r>
              <a:rPr lang="cs-CZ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Wingdings"/>
              </a:rPr>
              <a:t></a:t>
            </a:r>
            <a:endParaRPr lang="cs-CZ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0"/>
            <a:ext cx="31328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Vyúčtování</a:t>
            </a: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nápoje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3275856" y="260648"/>
          <a:ext cx="5591944" cy="1783642"/>
        </p:xfrm>
        <a:graphic>
          <a:graphicData uri="http://schemas.openxmlformats.org/drawingml/2006/table">
            <a:tbl>
              <a:tblPr/>
              <a:tblGrid>
                <a:gridCol w="2634583"/>
                <a:gridCol w="985787"/>
                <a:gridCol w="985787"/>
                <a:gridCol w="985787"/>
              </a:tblGrid>
              <a:tr h="364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nápoje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za jednotku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počet jednotek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 celkem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0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(litrů)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(ks)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(porcí)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3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3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8961" marR="189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Obdélník 9"/>
          <p:cNvSpPr/>
          <p:nvPr/>
        </p:nvSpPr>
        <p:spPr>
          <a:xfrm>
            <a:off x="0" y="214901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Kompletní název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nápojů podle menu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Každého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nápoje se servíruje 1-1,5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dcl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na hosta a pokrm (i piva </a:t>
            </a:r>
            <a:r>
              <a:rPr lang="cs-CZ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Wingdings"/>
              </a:rPr>
              <a:t></a:t>
            </a:r>
            <a:r>
              <a:rPr lang="cs-CZ" sz="2000" dirty="0" smtClean="0">
                <a:latin typeface="Arial" pitchFamily="34" charset="0"/>
                <a:cs typeface="Arial" pitchFamily="34" charset="0"/>
                <a:sym typeface="Wingdings"/>
              </a:rPr>
              <a:t>)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  <a:sym typeface="Wingdings"/>
              </a:rPr>
              <a:t>Tichá i šumivá vína a pivo uvádíme v lahvích např.: 2x0,7 litrů </a:t>
            </a:r>
            <a:r>
              <a:rPr lang="cs-CZ" sz="2000" dirty="0" err="1" smtClean="0">
                <a:latin typeface="Arial" pitchFamily="34" charset="0"/>
                <a:cs typeface="Arial" pitchFamily="34" charset="0"/>
                <a:sym typeface="Wingdings"/>
              </a:rPr>
              <a:t>Andre</a:t>
            </a:r>
            <a:r>
              <a:rPr lang="cs-CZ" sz="2000" dirty="0" smtClean="0">
                <a:latin typeface="Arial" pitchFamily="34" charset="0"/>
                <a:cs typeface="Arial" pitchFamily="34" charset="0"/>
                <a:sym typeface="Wingdings"/>
              </a:rPr>
              <a:t>, </a:t>
            </a:r>
          </a:p>
          <a:p>
            <a:pPr lvl="1" indent="-368300"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  <a:sym typeface="Wingdings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  <a:sym typeface="Wingdings"/>
              </a:rPr>
              <a:t>2x0,5 litrů Stella </a:t>
            </a:r>
            <a:r>
              <a:rPr lang="cs-CZ" sz="2000" dirty="0" err="1" smtClean="0">
                <a:latin typeface="Arial" pitchFamily="34" charset="0"/>
                <a:cs typeface="Arial" pitchFamily="34" charset="0"/>
                <a:sym typeface="Wingdings"/>
              </a:rPr>
              <a:t>Artrois</a:t>
            </a:r>
            <a:r>
              <a:rPr lang="cs-CZ" sz="2000" dirty="0" smtClean="0">
                <a:latin typeface="Arial" pitchFamily="34" charset="0"/>
                <a:cs typeface="Arial" pitchFamily="34" charset="0"/>
                <a:sym typeface="Wingdings"/>
              </a:rPr>
              <a:t> – rozlévá se z lahví!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 ceny uvádět i měnu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,-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 tato značka za číslem znamená bez drobných (např. haléřů nebo centů)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Součet za pokrmy by měl tvořit cca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1/3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 celkové domluvené ceny.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Součet raději 2x přepočítej kvůli chybě  </a:t>
            </a:r>
            <a:r>
              <a:rPr lang="cs-CZ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Wingdings"/>
              </a:rPr>
              <a:t></a:t>
            </a:r>
            <a:endParaRPr lang="cs-CZ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95536" y="188640"/>
            <a:ext cx="3528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Banket</a:t>
            </a:r>
          </a:p>
          <a:p>
            <a:pPr algn="ctr">
              <a:defRPr/>
            </a:pPr>
            <a:r>
              <a:rPr lang="cs-CZ" sz="3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cs-CZ" sz="3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3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Ostatní a součet</a:t>
            </a:r>
            <a:endParaRPr lang="cs-CZ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4283968" y="188640"/>
          <a:ext cx="3952875" cy="1261745"/>
        </p:xfrm>
        <a:graphic>
          <a:graphicData uri="http://schemas.openxmlformats.org/drawingml/2006/table">
            <a:tbl>
              <a:tblPr/>
              <a:tblGrid>
                <a:gridCol w="2876550"/>
                <a:gridCol w="1076325"/>
              </a:tblGrid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ostatní: 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8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cena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1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4283968" y="1772816"/>
          <a:ext cx="3952875" cy="222250"/>
        </p:xfrm>
        <a:graphic>
          <a:graphicData uri="http://schemas.openxmlformats.org/drawingml/2006/table">
            <a:tbl>
              <a:tblPr/>
              <a:tblGrid>
                <a:gridCol w="2876550"/>
                <a:gridCol w="1076325"/>
              </a:tblGrid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Celkem k úhradě:</a:t>
                      </a:r>
                      <a:endParaRPr lang="cs-CZ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8000"/>
                      </a:fgClr>
                      <a:bgClr>
                        <a:srgbClr val="DDE6D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9050" marR="190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008000"/>
                      </a:fgClr>
                      <a:bgClr>
                        <a:srgbClr val="DDE6DD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1" name="Obdélník 10"/>
          <p:cNvSpPr/>
          <p:nvPr/>
        </p:nvSpPr>
        <p:spPr>
          <a:xfrm>
            <a:off x="323528" y="2149019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Jen domluvené nadstandardní služby např. hudba, speciální dekorace, pronájmy, květiny, kulturní program….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U ceny uvádět i měnu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,-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  tato značka za číslem znamená bez drobných (např. haléřů nebo centů)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Součet za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ostatní by měl být max. do 10% z celkové ceny banketu.</a:t>
            </a: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Celkem k úhradě = součet všech tří dílčích součtů.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1" indent="-3683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Oba součty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raději 2x přepočítej kvůli chybě  </a:t>
            </a:r>
            <a:r>
              <a:rPr lang="cs-CZ" sz="20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  <a:sym typeface="Wingdings"/>
              </a:rPr>
              <a:t></a:t>
            </a:r>
            <a:endParaRPr lang="cs-CZ" sz="20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23528" y="188640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Faktura: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= formulář, daňový doklad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= účet za dodané zboží nebo službu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Obsahuje detailní popis zboží nebo služeb, způsob platby a datum splatnosti platby.</a:t>
            </a:r>
          </a:p>
          <a:p>
            <a:pPr marL="457200" indent="-457200">
              <a:lnSpc>
                <a:spcPct val="200000"/>
              </a:lnSpc>
              <a:buFont typeface="Arial" pitchFamily="34" charset="0"/>
              <a:buChar char="•"/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Náležitosti faktury jsou definovány českou legislativou</a:t>
            </a:r>
          </a:p>
          <a:p>
            <a:pPr marL="457200" indent="-457200">
              <a:lnSpc>
                <a:spcPct val="200000"/>
              </a:lnSpc>
            </a:pPr>
            <a:r>
              <a:rPr lang="cs-CZ" sz="2400" b="1" dirty="0" smtClean="0">
                <a:latin typeface="Arial" pitchFamily="34" charset="0"/>
                <a:cs typeface="Arial" pitchFamily="34" charset="0"/>
              </a:rPr>
              <a:t>	(Obchodní zákoník, Zákon o účetnictví)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cs-CZ" sz="2400" b="1" dirty="0" smtClean="0">
              <a:latin typeface="Arial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72142" y="188640"/>
            <a:ext cx="2175834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délník 1"/>
          <p:cNvSpPr>
            <a:spLocks noChangeArrowheads="1"/>
          </p:cNvSpPr>
          <p:nvPr/>
        </p:nvSpPr>
        <p:spPr bwMode="auto">
          <a:xfrm>
            <a:off x="468313" y="0"/>
            <a:ext cx="79914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endParaRPr lang="cs-CZ" b="1"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cs-CZ">
              <a:latin typeface="Arial" charset="0"/>
            </a:endParaRPr>
          </a:p>
          <a:p>
            <a:r>
              <a:rPr lang="cs-CZ">
                <a:latin typeface="Arial" charset="0"/>
              </a:rPr>
              <a:t>   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115616" y="5949280"/>
            <a:ext cx="720080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B w="38100" h="38100" prst="slope"/>
              <a:extrusionClr>
                <a:srgbClr val="FFFF00"/>
              </a:extrusionClr>
            </a:sp3d>
          </a:bodyPr>
          <a:lstStyle/>
          <a:p>
            <a:pPr algn="ctr">
              <a:defRPr/>
            </a:pPr>
            <a:r>
              <a:rPr lang="cs-CZ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Banket - SOP</a:t>
            </a:r>
            <a:endParaRPr lang="cs-CZ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5536" y="404664"/>
            <a:ext cx="8064896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</a:pPr>
            <a:r>
              <a:rPr lang="cs-CZ" sz="2400" b="1" u="sng" dirty="0" smtClean="0">
                <a:latin typeface="Arial" charset="0"/>
              </a:rPr>
              <a:t>Povinné náležitosti faktury:</a:t>
            </a:r>
            <a:endParaRPr lang="cs-CZ" sz="2400" b="1" u="sng" dirty="0" smtClean="0">
              <a:latin typeface="Arial" charset="0"/>
            </a:endParaRP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Ú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daje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 své společnosti včetně jména 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názvu,</a:t>
            </a:r>
          </a:p>
          <a:p>
            <a:pPr marL="360363" indent="-360363"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sídle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, místě podnikání a identifikačním čísle. 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Podnikatelé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zapsaní v obchodním rejstříku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musí</a:t>
            </a:r>
          </a:p>
          <a:p>
            <a:pPr marL="360363" indent="-360363">
              <a:lnSpc>
                <a:spcPct val="150000"/>
              </a:lnSpc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uvádět i údaj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o tomto spisu včetně spisové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značky.</a:t>
            </a: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Označení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účetního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dokladu</a:t>
            </a: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Obsah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účetního případu a jeho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účastníci</a:t>
            </a: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Peněžní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částka nebo informace o ceně za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jednotku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množství </a:t>
            </a: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Okamžik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vyhotovení účetního dokladu, okamžik uskutečnění účetního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případu</a:t>
            </a:r>
          </a:p>
          <a:p>
            <a:pPr marL="360363" indent="-360363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Podpisový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záznam osoby odpovědné za jeho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zaúčtování a </a:t>
            </a:r>
            <a:r>
              <a:rPr lang="cs-CZ" sz="2000" b="1" dirty="0" smtClean="0">
                <a:latin typeface="Arial" pitchFamily="34" charset="0"/>
                <a:cs typeface="Arial" pitchFamily="34" charset="0"/>
              </a:rPr>
              <a:t>podpis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souhorky\AppData\Local\Microsoft\Windows\Temporary Internet Files\Content.IE5\M3EW7KQD\MC9001985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0"/>
            <a:ext cx="2901112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lonadumu">
  <a:themeElements>
    <a:clrScheme name="Ú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Ú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Ú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sablonadumu</Template>
  <TotalTime>2345</TotalTime>
  <Words>642</Words>
  <Application>Microsoft Office PowerPoint</Application>
  <PresentationFormat>Předvádění na obrazovce (4:3)</PresentationFormat>
  <Paragraphs>448</Paragraphs>
  <Slides>12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sablonadumu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souhorky</dc:creator>
  <cp:lastModifiedBy>souhorky</cp:lastModifiedBy>
  <cp:revision>264</cp:revision>
  <dcterms:created xsi:type="dcterms:W3CDTF">2012-07-03T06:04:02Z</dcterms:created>
  <dcterms:modified xsi:type="dcterms:W3CDTF">2013-06-02T11:17:36Z</dcterms:modified>
</cp:coreProperties>
</file>