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9" r:id="rId3"/>
    <p:sldId id="260" r:id="rId4"/>
    <p:sldId id="267" r:id="rId5"/>
    <p:sldId id="268" r:id="rId6"/>
    <p:sldId id="269" r:id="rId7"/>
    <p:sldId id="270" r:id="rId8"/>
    <p:sldId id="262" r:id="rId9"/>
    <p:sldId id="265" r:id="rId10"/>
    <p:sldId id="266" r:id="rId11"/>
    <p:sldId id="264" r:id="rId12"/>
    <p:sldId id="258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452" y="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VY_32_INOVACE_358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 - Vyúčtování 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a konečná faktura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404664"/>
            <a:ext cx="8064896" cy="5981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charset="0"/>
              </a:rPr>
              <a:t>Konečná banketní faktura:</a:t>
            </a:r>
            <a:endParaRPr lang="cs-CZ" sz="2400" b="1" u="sng" dirty="0" smtClean="0">
              <a:latin typeface="Arial" charset="0"/>
            </a:endParaRP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Vždy je podložena písemnou objednávkou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Její nedílnou přílohou je vyúčtování banketu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Obvyklá splatnost je 14 dní.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Datum vystavení je vždy až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banketu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ts val="3200"/>
              </a:lnSpc>
            </a:pP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V textu faktury: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zopakovat část z objednávky, který specifikuje banket (téma, datum, příležitost)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uvést celkovou dohodnutou předpokládanou cenu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Uvést celkovou reálnou cenu z vyúčtování, od ní odečíst zaplacenou zálohovou fakturu (uvést její číslo).</a:t>
            </a:r>
          </a:p>
          <a:p>
            <a:pPr marL="457200" indent="-457200">
              <a:lnSpc>
                <a:spcPts val="32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Výslednou cenu k úhradě zvýraznit aby nemohlo dojít k záměně.</a:t>
            </a:r>
          </a:p>
          <a:p>
            <a:pPr marL="457200" indent="-457200">
              <a:lnSpc>
                <a:spcPts val="3200"/>
              </a:lnSpc>
            </a:pPr>
            <a:endParaRPr lang="cs-CZ" sz="2000" dirty="0"/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88640"/>
            <a:ext cx="2719793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0" y="0"/>
            <a:ext cx="701992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19672" y="3501008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</a:t>
            </a:r>
            <a:r>
              <a:rPr lang="cs-CZ" sz="2200" dirty="0" smtClean="0">
                <a:latin typeface="Arial" charset="0"/>
              </a:rPr>
              <a:t>://</a:t>
            </a:r>
            <a:r>
              <a:rPr lang="cs-CZ" sz="2200" dirty="0" smtClean="0">
                <a:latin typeface="Arial" charset="0"/>
              </a:rPr>
              <a:t>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100" dirty="0" smtClean="0">
                <a:latin typeface="Arial" charset="0"/>
              </a:rPr>
              <a:t>http://formulare-ke-stazeni-zdarma.cz/danovy-doklad-faktura</a:t>
            </a:r>
            <a:r>
              <a:rPr lang="cs-CZ" sz="2100" dirty="0" smtClean="0">
                <a:latin typeface="Arial" charset="0"/>
              </a:rPr>
              <a:t>/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</a:t>
            </a:r>
            <a:r>
              <a:rPr lang="cs-CZ" sz="2200" dirty="0" smtClean="0">
                <a:latin typeface="Arial" charset="0"/>
              </a:rPr>
              <a:t>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43808" y="2132856"/>
            <a:ext cx="6300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1628800"/>
            <a:ext cx="35283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</a:t>
            </a:r>
          </a:p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cs-CZ" sz="3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Konečná faktura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23929" y="188645"/>
          <a:ext cx="4680518" cy="5616624"/>
        </p:xfrm>
        <a:graphic>
          <a:graphicData uri="http://schemas.openxmlformats.org/drawingml/2006/table">
            <a:tbl>
              <a:tblPr/>
              <a:tblGrid>
                <a:gridCol w="115626"/>
                <a:gridCol w="305455"/>
                <a:gridCol w="305455"/>
                <a:gridCol w="483046"/>
                <a:gridCol w="85243"/>
                <a:gridCol w="277040"/>
                <a:gridCol w="63566"/>
                <a:gridCol w="217844"/>
                <a:gridCol w="132601"/>
                <a:gridCol w="369389"/>
                <a:gridCol w="78141"/>
                <a:gridCol w="78141"/>
                <a:gridCol w="388332"/>
                <a:gridCol w="170486"/>
                <a:gridCol w="104186"/>
                <a:gridCol w="454632"/>
                <a:gridCol w="151544"/>
                <a:gridCol w="161015"/>
                <a:gridCol w="454632"/>
                <a:gridCol w="284144"/>
              </a:tblGrid>
              <a:tr h="89980"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 dirty="0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97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cs-CZ" sz="500" b="1" i="0" u="none" strike="noStrike" dirty="0">
                          <a:latin typeface="Calibri"/>
                        </a:rPr>
                        <a:t>DAŇOVÝ DOKLAD </a:t>
                      </a:r>
                      <a:r>
                        <a:rPr lang="cs-CZ" sz="500" b="1" i="0" u="none" strike="noStrike" dirty="0" smtClean="0">
                          <a:latin typeface="Calibri"/>
                        </a:rPr>
                        <a:t>- KONEČNÁ </a:t>
                      </a:r>
                      <a:r>
                        <a:rPr lang="cs-CZ" sz="500" b="1" i="0" u="none" strike="noStrike" dirty="0">
                          <a:latin typeface="Calibri"/>
                        </a:rPr>
                        <a:t>FAKTURA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500" b="1" i="0" u="none" strike="noStrike">
                          <a:latin typeface="Calibri"/>
                        </a:rPr>
                        <a:t>č.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51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Dodavatel (prodávající)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IČ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Objednávka číslo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8051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DIČ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Konstantní symbol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8051">
                <a:tc gridSpan="11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DIČ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8051">
                <a:tc gridSpan="10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300" b="0" i="0" u="none" strike="noStrike">
                          <a:latin typeface="Calibri"/>
                        </a:rPr>
                        <a:t>Odběratel</a:t>
                      </a:r>
                    </a:p>
                  </a:txBody>
                  <a:tcPr marL="3669" marR="3669" marT="3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endParaRPr lang="cs-CZ" sz="3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80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Peněžní ústav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číslo účtu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kód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b"/>
                      <a:endParaRPr lang="cs-CZ" sz="3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998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IČ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80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Adresa příjemce: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Odběratel 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51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(kupující)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51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51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51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51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Způsob dopravy: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8051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Datum vyskladnění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Den vystavení daňového dokladu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300" b="0" i="0" u="none" strike="noStrike">
                          <a:latin typeface="Calibri"/>
                        </a:rPr>
                        <a:t>Den splatnosti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8051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7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00" b="0" i="0" u="none" strike="noStrike">
                          <a:latin typeface="Calibri"/>
                        </a:rPr>
                        <a:t>Pol. č.</a:t>
                      </a:r>
                    </a:p>
                  </a:txBody>
                  <a:tcPr marL="3669" marR="3669" marT="36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cs-CZ" sz="300" b="0" i="0" u="none" strike="noStrike">
                          <a:latin typeface="Calibri"/>
                        </a:rPr>
                        <a:t>Označení dodávky</a:t>
                      </a:r>
                    </a:p>
                  </a:txBody>
                  <a:tcPr marL="3669" marR="3669" marT="366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300" b="0" i="0" u="none" strike="noStrike">
                          <a:latin typeface="Calibri"/>
                        </a:rPr>
                        <a:t>Daň. sazba %</a:t>
                      </a:r>
                    </a:p>
                  </a:txBody>
                  <a:tcPr marL="3669" marR="3669" marT="366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300" b="0" i="0" u="none" strike="noStrike">
                          <a:latin typeface="Calibri"/>
                        </a:rPr>
                        <a:t>Jedn. množství Množství</a:t>
                      </a:r>
                    </a:p>
                  </a:txBody>
                  <a:tcPr marL="3669" marR="3669" marT="366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300" b="0" i="0" u="none" strike="noStrike">
                          <a:latin typeface="Calibri"/>
                        </a:rPr>
                        <a:t>Cena za jedn.</a:t>
                      </a:r>
                    </a:p>
                  </a:txBody>
                  <a:tcPr marL="3669" marR="3669" marT="366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300" b="0" i="0" u="none" strike="noStrike">
                          <a:latin typeface="Calibri"/>
                        </a:rPr>
                        <a:t>Částka bez DPH</a:t>
                      </a:r>
                    </a:p>
                  </a:txBody>
                  <a:tcPr marL="3669" marR="3669" marT="366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300" b="1" i="0" u="none" strike="noStrike">
                          <a:latin typeface="Calibri"/>
                        </a:rPr>
                        <a:t>Celkem bez daně: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cs-CZ" sz="300" b="1" i="0" u="none" strike="noStrike">
                          <a:latin typeface="Calibri"/>
                        </a:rPr>
                        <a:t>DPH 9 %: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cs-CZ" sz="300" b="1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300" b="1" i="0" u="none" strike="noStrike">
                          <a:latin typeface="Calibri"/>
                        </a:rPr>
                        <a:t>DPH 19 %: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300" b="1" i="0" u="none" strike="noStrike">
                          <a:latin typeface="Calibri"/>
                        </a:rPr>
                        <a:t>Celkem DPH: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300" b="1" i="0" u="none" strike="noStrike">
                          <a:latin typeface="Calibri"/>
                        </a:rPr>
                        <a:t>Celkem: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300" b="1" i="0" u="none" strike="noStrike">
                          <a:latin typeface="Calibri"/>
                        </a:rPr>
                        <a:t>Pol. nepodléhající DPH: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1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9979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300" b="1" i="0" u="none" strike="noStrike">
                          <a:latin typeface="Calibri"/>
                        </a:rPr>
                        <a:t>Celkem k úhradě: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300" b="1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8051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00" b="1" i="0" u="none" strike="noStrike">
                          <a:latin typeface="Calibri"/>
                        </a:rPr>
                        <a:t>Počet příloh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400" b="0" i="0" u="none" strike="noStrike">
                        <a:latin typeface="Calibri"/>
                      </a:endParaRP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300" b="1" i="0" u="none" strike="noStrike">
                          <a:latin typeface="Calibri"/>
                        </a:rPr>
                        <a:t>Razítko a podpis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9980"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400" b="0" i="0" u="none" strike="noStrike" dirty="0">
                          <a:latin typeface="Calibri"/>
                        </a:rPr>
                        <a:t> </a:t>
                      </a:r>
                    </a:p>
                  </a:txBody>
                  <a:tcPr marL="3669" marR="3669" marT="36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1628800"/>
            <a:ext cx="35283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</a:t>
            </a:r>
          </a:p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cs-CZ" sz="3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Vyúčtování</a:t>
            </a:r>
          </a:p>
          <a:p>
            <a:pPr algn="ctr"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komplet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4572000" y="5661248"/>
            <a:ext cx="329128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Všechny ceny jsou uvedeny včetně DPH x %.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Tabulka 19"/>
          <p:cNvGraphicFramePr>
            <a:graphicFrameLocks noGrp="1"/>
          </p:cNvGraphicFramePr>
          <p:nvPr/>
        </p:nvGraphicFramePr>
        <p:xfrm>
          <a:off x="3563888" y="260648"/>
          <a:ext cx="5029200" cy="1664335"/>
        </p:xfrm>
        <a:graphic>
          <a:graphicData uri="http://schemas.openxmlformats.org/drawingml/2006/table">
            <a:tbl>
              <a:tblPr/>
              <a:tblGrid>
                <a:gridCol w="2876550"/>
                <a:gridCol w="1076325"/>
                <a:gridCol w="1076325"/>
              </a:tblGrid>
              <a:tr h="222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pokrmy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cena 1 porce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cena 6 porcí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Celkem: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ulka 20"/>
          <p:cNvGraphicFramePr>
            <a:graphicFrameLocks noGrp="1"/>
          </p:cNvGraphicFramePr>
          <p:nvPr/>
        </p:nvGraphicFramePr>
        <p:xfrm>
          <a:off x="3347865" y="2060848"/>
          <a:ext cx="5591944" cy="1783642"/>
        </p:xfrm>
        <a:graphic>
          <a:graphicData uri="http://schemas.openxmlformats.org/drawingml/2006/table">
            <a:tbl>
              <a:tblPr/>
              <a:tblGrid>
                <a:gridCol w="2634583"/>
                <a:gridCol w="985787"/>
                <a:gridCol w="985787"/>
                <a:gridCol w="985787"/>
              </a:tblGrid>
              <a:tr h="36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nápoje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cena za jednotku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počet jednotek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cena celkem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(litrů)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(ks)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(porcí)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Celkem: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Tabulka 21"/>
          <p:cNvGraphicFramePr>
            <a:graphicFrameLocks noGrp="1"/>
          </p:cNvGraphicFramePr>
          <p:nvPr/>
        </p:nvGraphicFramePr>
        <p:xfrm>
          <a:off x="4283968" y="3933056"/>
          <a:ext cx="3952875" cy="1261745"/>
        </p:xfrm>
        <a:graphic>
          <a:graphicData uri="http://schemas.openxmlformats.org/drawingml/2006/table">
            <a:tbl>
              <a:tblPr/>
              <a:tblGrid>
                <a:gridCol w="2876550"/>
                <a:gridCol w="1076325"/>
              </a:tblGrid>
              <a:tr h="222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ostatní: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cena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Celkem: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51520" y="188640"/>
            <a:ext cx="31318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</a:t>
            </a:r>
          </a:p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cs-CZ" sz="3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Vyúčtování</a:t>
            </a:r>
          </a:p>
          <a:p>
            <a:pPr algn="ctr"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pokrmy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Tabulka 19"/>
          <p:cNvGraphicFramePr>
            <a:graphicFrameLocks noGrp="1"/>
          </p:cNvGraphicFramePr>
          <p:nvPr/>
        </p:nvGraphicFramePr>
        <p:xfrm>
          <a:off x="3563888" y="260648"/>
          <a:ext cx="5029200" cy="1664335"/>
        </p:xfrm>
        <a:graphic>
          <a:graphicData uri="http://schemas.openxmlformats.org/drawingml/2006/table">
            <a:tbl>
              <a:tblPr/>
              <a:tblGrid>
                <a:gridCol w="2876550"/>
                <a:gridCol w="1076325"/>
                <a:gridCol w="1076325"/>
              </a:tblGrid>
              <a:tr h="222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pokrmy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cena 1 porce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cena 6 porcí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Celkem: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0" y="2348880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Kompletní název pokrmů i s přílohou podle menu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eny uvádět i měnu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 vhodné, ale nezbytně nutné, uvádět gramáž masa v syrovém stavu u pokrmů. Je to výrazem solidnosti firmy.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,-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  tato značka za číslem znamená bez drobných (např. haléřů nebo centů)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Součet za pokrmy by měl tvořit cca 2/3 z celkové domluvené ceny.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Součet raději 2x přepočítej kvůli chybě  </a:t>
            </a:r>
            <a:r>
              <a:rPr lang="cs-CZ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  <a:sym typeface="Wingdings"/>
              </a:rPr>
              <a:t></a:t>
            </a:r>
            <a:endParaRPr lang="cs-CZ" sz="2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0"/>
            <a:ext cx="3132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</a:t>
            </a:r>
          </a:p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cs-CZ" sz="3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Vyúčtování</a:t>
            </a:r>
          </a:p>
          <a:p>
            <a:pPr algn="ctr"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nápoje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Tabulka 20"/>
          <p:cNvGraphicFramePr>
            <a:graphicFrameLocks noGrp="1"/>
          </p:cNvGraphicFramePr>
          <p:nvPr/>
        </p:nvGraphicFramePr>
        <p:xfrm>
          <a:off x="3275856" y="260648"/>
          <a:ext cx="5591944" cy="1783642"/>
        </p:xfrm>
        <a:graphic>
          <a:graphicData uri="http://schemas.openxmlformats.org/drawingml/2006/table">
            <a:tbl>
              <a:tblPr/>
              <a:tblGrid>
                <a:gridCol w="2634583"/>
                <a:gridCol w="985787"/>
                <a:gridCol w="985787"/>
                <a:gridCol w="985787"/>
              </a:tblGrid>
              <a:tr h="364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nápoje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cena za jednotku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počet jednotek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cena celkem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(litrů)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(ks)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(porcí)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Celkem: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961" marR="189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Obdélník 9"/>
          <p:cNvSpPr/>
          <p:nvPr/>
        </p:nvSpPr>
        <p:spPr>
          <a:xfrm>
            <a:off x="0" y="2149019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Kompletní název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nápojů podle menu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Každého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nápoje se servíruje 1-1,5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dcl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na hosta a pokrm (i piva </a:t>
            </a:r>
            <a:r>
              <a:rPr lang="cs-CZ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  <a:sym typeface="Wingdings"/>
              </a:rPr>
              <a:t></a:t>
            </a:r>
            <a:r>
              <a:rPr lang="cs-CZ" sz="2000" dirty="0" smtClean="0">
                <a:latin typeface="Arial" pitchFamily="34" charset="0"/>
                <a:cs typeface="Arial" pitchFamily="34" charset="0"/>
                <a:sym typeface="Wingdings"/>
              </a:rPr>
              <a:t>)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  <a:sym typeface="Wingdings"/>
              </a:rPr>
              <a:t>Tichá i šumivá vína a pivo uvádíme v lahvích např.: 2x0,7 litrů </a:t>
            </a:r>
            <a:r>
              <a:rPr lang="cs-CZ" sz="2000" dirty="0" err="1" smtClean="0">
                <a:latin typeface="Arial" pitchFamily="34" charset="0"/>
                <a:cs typeface="Arial" pitchFamily="34" charset="0"/>
                <a:sym typeface="Wingdings"/>
              </a:rPr>
              <a:t>Andre</a:t>
            </a:r>
            <a:r>
              <a:rPr lang="cs-CZ" sz="2000" dirty="0" smtClean="0">
                <a:latin typeface="Arial" pitchFamily="34" charset="0"/>
                <a:cs typeface="Arial" pitchFamily="34" charset="0"/>
                <a:sym typeface="Wingdings"/>
              </a:rPr>
              <a:t>, </a:t>
            </a:r>
          </a:p>
          <a:p>
            <a:pPr lvl="1" indent="-368300"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  <a:sym typeface="Wingdings"/>
              </a:rPr>
              <a:t>	</a:t>
            </a:r>
            <a:r>
              <a:rPr lang="cs-CZ" sz="2000" dirty="0" smtClean="0">
                <a:latin typeface="Arial" pitchFamily="34" charset="0"/>
                <a:cs typeface="Arial" pitchFamily="34" charset="0"/>
                <a:sym typeface="Wingdings"/>
              </a:rPr>
              <a:t>2x0,5 litrů Stella </a:t>
            </a:r>
            <a:r>
              <a:rPr lang="cs-CZ" sz="2000" dirty="0" err="1" smtClean="0">
                <a:latin typeface="Arial" pitchFamily="34" charset="0"/>
                <a:cs typeface="Arial" pitchFamily="34" charset="0"/>
                <a:sym typeface="Wingdings"/>
              </a:rPr>
              <a:t>Artrois</a:t>
            </a:r>
            <a:r>
              <a:rPr lang="cs-CZ" sz="2000" dirty="0" smtClean="0">
                <a:latin typeface="Arial" pitchFamily="34" charset="0"/>
                <a:cs typeface="Arial" pitchFamily="34" charset="0"/>
                <a:sym typeface="Wingdings"/>
              </a:rPr>
              <a:t> – rozlévá se z lahví!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U ceny uvádět i měnu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,-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  tato značka za číslem znamená bez drobných (např. haléřů nebo centů)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Součet za pokrmy by měl tvořit cca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1/3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 celkové domluvené ceny.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Součet raději 2x přepočítej kvůli chybě  </a:t>
            </a:r>
            <a:r>
              <a:rPr lang="cs-CZ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  <a:sym typeface="Wingdings"/>
              </a:rPr>
              <a:t></a:t>
            </a:r>
            <a:endParaRPr lang="cs-CZ" sz="2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5536" y="188640"/>
            <a:ext cx="35283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</a:t>
            </a:r>
          </a:p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cs-CZ" sz="3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Ostatní a součet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Tabulka 21"/>
          <p:cNvGraphicFramePr>
            <a:graphicFrameLocks noGrp="1"/>
          </p:cNvGraphicFramePr>
          <p:nvPr/>
        </p:nvGraphicFramePr>
        <p:xfrm>
          <a:off x="4283968" y="188640"/>
          <a:ext cx="3952875" cy="1261745"/>
        </p:xfrm>
        <a:graphic>
          <a:graphicData uri="http://schemas.openxmlformats.org/drawingml/2006/table">
            <a:tbl>
              <a:tblPr/>
              <a:tblGrid>
                <a:gridCol w="2876550"/>
                <a:gridCol w="1076325"/>
              </a:tblGrid>
              <a:tr h="222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ostatní: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cena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2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Celkem: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4283968" y="1772816"/>
          <a:ext cx="3952875" cy="222250"/>
        </p:xfrm>
        <a:graphic>
          <a:graphicData uri="http://schemas.openxmlformats.org/drawingml/2006/table">
            <a:tbl>
              <a:tblPr/>
              <a:tblGrid>
                <a:gridCol w="2876550"/>
                <a:gridCol w="1076325"/>
              </a:tblGrid>
              <a:tr h="222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 k úhradě: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8000"/>
                      </a:fgClr>
                      <a:bgClr>
                        <a:srgbClr val="DDE6D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8000"/>
                      </a:fgClr>
                      <a:bgClr>
                        <a:srgbClr val="DDE6DD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1" name="Obdélník 10"/>
          <p:cNvSpPr/>
          <p:nvPr/>
        </p:nvSpPr>
        <p:spPr>
          <a:xfrm>
            <a:off x="323528" y="2149019"/>
            <a:ext cx="88204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Jen domluvené nadstandardní služby např. hudba, speciální dekorace, pronájmy, květiny, kulturní program….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U ceny uvádět i měnu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,-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  tato značka za číslem znamená bez drobných (např. haléřů nebo centů)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Součet za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ostatní by měl být max. do 10% z celkové ceny banketu.</a:t>
            </a: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Celkem k úhradě = součet všech tří dílčích součtů.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 indent="-3683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Oba součty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raději 2x přepočítej kvůli chybě  </a:t>
            </a:r>
            <a:r>
              <a:rPr lang="cs-CZ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  <a:sym typeface="Wingdings"/>
              </a:rPr>
              <a:t></a:t>
            </a:r>
            <a:endParaRPr lang="cs-CZ" sz="2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188640"/>
            <a:ext cx="88204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charset="0"/>
              </a:rPr>
              <a:t>Faktura: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= formulář, daňový doklad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= účet za dodané zboží nebo službu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Obsahuje detailní popis zboží nebo služeb, způsob platby a datum splatnosti platby.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Náležitosti faktury jsou definovány českou legislativou</a:t>
            </a:r>
          </a:p>
          <a:p>
            <a:pPr marL="457200" indent="-457200">
              <a:lnSpc>
                <a:spcPct val="200000"/>
              </a:lnSpc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	(Obchodní zákoník, Zákon o účetnictví)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400" b="1" dirty="0" smtClean="0">
              <a:latin typeface="Arial" charset="0"/>
            </a:endParaRPr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2142" y="188640"/>
            <a:ext cx="2175834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404664"/>
            <a:ext cx="806489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charset="0"/>
              </a:rPr>
              <a:t>Povinné náležitosti faktury:</a:t>
            </a:r>
            <a:endParaRPr lang="cs-CZ" sz="2400" b="1" u="sng" dirty="0" smtClean="0">
              <a:latin typeface="Arial" charset="0"/>
            </a:endParaRPr>
          </a:p>
          <a:p>
            <a:pPr marL="360363" indent="-36036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Ú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daje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 své společnosti včetně jména 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názvu,</a:t>
            </a:r>
          </a:p>
          <a:p>
            <a:pPr marL="360363" indent="-360363"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sídle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místě podnikání a identifikačním čísle.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360363" indent="-36036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Podnikatelé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zapsaní v obchodním rejstříku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musí</a:t>
            </a:r>
          </a:p>
          <a:p>
            <a:pPr marL="360363" indent="-360363">
              <a:lnSpc>
                <a:spcPct val="15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uvádět i údaj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 tomto spisu včetně spisové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značky.</a:t>
            </a:r>
          </a:p>
          <a:p>
            <a:pPr marL="360363" indent="-36036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Označení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účetního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dokladu</a:t>
            </a:r>
          </a:p>
          <a:p>
            <a:pPr marL="360363" indent="-36036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Obsah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účetního případu a jeho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účastníci</a:t>
            </a:r>
          </a:p>
          <a:p>
            <a:pPr marL="360363" indent="-36036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Peněžní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částka nebo informace o ceně za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jednotku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množství </a:t>
            </a:r>
          </a:p>
          <a:p>
            <a:pPr marL="360363" indent="-36036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Okamžik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vyhotovení účetního dokladu, okamžik uskutečnění účetního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případu</a:t>
            </a:r>
          </a:p>
          <a:p>
            <a:pPr marL="360363" indent="-36036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Podpisový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záznam osoby odpovědné za jeho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zaúčtování a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podpis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0"/>
            <a:ext cx="2901112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2345</TotalTime>
  <Words>642</Words>
  <Application>Microsoft Office PowerPoint</Application>
  <PresentationFormat>Předvádění na obrazovce (4:3)</PresentationFormat>
  <Paragraphs>448</Paragraphs>
  <Slides>12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264</cp:revision>
  <dcterms:created xsi:type="dcterms:W3CDTF">2012-07-03T06:04:02Z</dcterms:created>
  <dcterms:modified xsi:type="dcterms:W3CDTF">2013-06-02T11:17:36Z</dcterms:modified>
</cp:coreProperties>
</file>