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9" r:id="rId3"/>
    <p:sldId id="260" r:id="rId4"/>
    <p:sldId id="280" r:id="rId5"/>
    <p:sldId id="281" r:id="rId6"/>
    <p:sldId id="282" r:id="rId7"/>
    <p:sldId id="283" r:id="rId8"/>
    <p:sldId id="284" r:id="rId9"/>
    <p:sldId id="264" r:id="rId10"/>
    <p:sldId id="258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0066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9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18EC203-204A-4041-8A51-A9B13799BC7D}" type="datetimeFigureOut">
              <a:rPr lang="cs-CZ"/>
              <a:pPr>
                <a:defRPr/>
              </a:pPr>
              <a:t>22.6.2013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8746D304-00AD-46DC-9AA2-DE5159816E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D59C3B-B936-405A-ACCF-AE7E6C724D22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7"/>
          <p:cNvSpPr/>
          <p:nvPr/>
        </p:nvSpPr>
        <p:spPr>
          <a:xfrm>
            <a:off x="4763" y="-1588"/>
            <a:ext cx="9145587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logo 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5888"/>
            <a:ext cx="20002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9388" y="1263650"/>
            <a:ext cx="50419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Střední odborná škola a Střední odborné učiliště</a:t>
            </a:r>
          </a:p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Horky nad Jizerou 35</a:t>
            </a: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Registrační číslo projektu:  CZ.1.07/1.5.00/34.0985</a:t>
            </a:r>
          </a:p>
          <a:p>
            <a:pPr eaLnBrk="1" hangingPunct="1">
              <a:defRPr/>
            </a:pPr>
            <a:endParaRPr lang="cs-CZ" sz="1600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sle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539750" y="260350"/>
            <a:ext cx="3455988" cy="2952750"/>
          </a:xfrm>
          <a:prstGeom prst="rect">
            <a:avLst/>
          </a:prstGeom>
        </p:spPr>
        <p:txBody>
          <a:bodyPr/>
          <a:lstStyle>
            <a:lvl1pPr>
              <a:defRPr sz="1800" b="0" i="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 noChangeAspect="1"/>
          </p:cNvSpPr>
          <p:nvPr>
            <p:ph type="pic" sz="quarter" idx="11"/>
          </p:nvPr>
        </p:nvSpPr>
        <p:spPr>
          <a:xfrm>
            <a:off x="4356100" y="3284538"/>
            <a:ext cx="4537075" cy="3240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954713"/>
            <a:ext cx="3575050" cy="903287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954713"/>
            <a:ext cx="9145588" cy="90328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6" r:id="rId2"/>
    <p:sldLayoutId id="2147483878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ovéPole 1"/>
          <p:cNvSpPr txBox="1">
            <a:spLocks noChangeArrowheads="1"/>
          </p:cNvSpPr>
          <p:nvPr/>
        </p:nvSpPr>
        <p:spPr bwMode="auto">
          <a:xfrm>
            <a:off x="4211960" y="3140968"/>
            <a:ext cx="514806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Předmět:	Stolničení	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Ročník: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3. 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Téma: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cs-CZ" sz="2000" b="1" dirty="0" smtClean="0">
                <a:solidFill>
                  <a:schemeClr val="bg1"/>
                </a:solidFill>
              </a:rPr>
              <a:t>ouborné práce celků</a:t>
            </a: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</a:rPr>
              <a:t>		gastronomie</a:t>
            </a:r>
            <a:endParaRPr lang="cs-CZ" sz="2000" b="1" dirty="0">
              <a:solidFill>
                <a:schemeClr val="bg1"/>
              </a:solidFill>
            </a:endParaRP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Vypracovali: Ing</a:t>
            </a:r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. Romana Niklová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Materiál:      </a:t>
            </a:r>
            <a:r>
              <a:rPr lang="cs-CZ" sz="2000" b="1" i="1" dirty="0" smtClean="0">
                <a:solidFill>
                  <a:schemeClr val="bg1"/>
                </a:solidFill>
              </a:rPr>
              <a:t>VY_32_INOVACE_357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Datum: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10.10.2012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Anotace: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Banket – Norma, kalkulace</a:t>
            </a: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		a technologický postup			</a:t>
            </a:r>
            <a:endParaRPr lang="cs-CZ" sz="36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</a:t>
            </a: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</p:txBody>
      </p:sp>
      <p:sp>
        <p:nvSpPr>
          <p:cNvPr id="4099" name="TextovéPole 2"/>
          <p:cNvSpPr txBox="1">
            <a:spLocks noChangeArrowheads="1"/>
          </p:cNvSpPr>
          <p:nvPr/>
        </p:nvSpPr>
        <p:spPr bwMode="auto">
          <a:xfrm>
            <a:off x="179512" y="2060848"/>
            <a:ext cx="48013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>
                <a:latin typeface="Arial" charset="0"/>
              </a:rPr>
              <a:t>Obor: </a:t>
            </a:r>
            <a:r>
              <a:rPr lang="cs-CZ" sz="2000" dirty="0">
                <a:latin typeface="Arial" charset="0"/>
              </a:rPr>
              <a:t>	</a:t>
            </a:r>
            <a:r>
              <a:rPr lang="cs-CZ" sz="2000" b="1" dirty="0">
                <a:latin typeface="Arial" charset="0"/>
              </a:rPr>
              <a:t>65-51-H/01 </a:t>
            </a:r>
            <a:r>
              <a:rPr lang="cs-CZ" sz="2000" b="1" dirty="0" smtClean="0">
                <a:latin typeface="Arial" charset="0"/>
              </a:rPr>
              <a:t>Kuchař-číšník</a:t>
            </a:r>
            <a:r>
              <a:rPr lang="cs-CZ" sz="1600" dirty="0">
                <a:latin typeface="Arial" charset="0"/>
              </a:rPr>
              <a:t>	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251520" y="0"/>
            <a:ext cx="6768405" cy="62642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cs-CZ" sz="2400" b="1" dirty="0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</a:pPr>
            <a:endParaRPr lang="cs-CZ" sz="1000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2400" b="1" dirty="0" smtClean="0">
                <a:latin typeface="Arial" charset="0"/>
                <a:cs typeface="Arial" charset="0"/>
              </a:rPr>
              <a:t>WE ARE THE CHAMPIONS!</a:t>
            </a:r>
          </a:p>
          <a:p>
            <a:pPr marL="0" indent="0" eaLnBrk="1" hangingPunct="1"/>
            <a:endParaRPr lang="cs-CZ" sz="44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9600" b="1" dirty="0" smtClean="0">
                <a:latin typeface="Arial" charset="0"/>
                <a:cs typeface="Arial" charset="0"/>
                <a:sym typeface="Wingdings" pitchFamily="2" charset="2"/>
              </a:rPr>
              <a:t> </a:t>
            </a:r>
            <a:endParaRPr lang="cs-CZ" sz="96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endParaRPr lang="cs-CZ" sz="32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5400" b="1" dirty="0" smtClean="0">
                <a:latin typeface="Arial" charset="0"/>
                <a:cs typeface="Arial" charset="0"/>
              </a:rPr>
              <a:t>END</a:t>
            </a:r>
          </a:p>
          <a:p>
            <a:pPr marL="0" indent="0" eaLnBrk="1" hangingPunct="1"/>
            <a:endParaRPr lang="cs-CZ" sz="54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dirty="0" smtClean="0">
                <a:latin typeface="Arial" charset="0"/>
                <a:cs typeface="Arial" charset="0"/>
              </a:rPr>
              <a:t>	   </a:t>
            </a:r>
          </a:p>
          <a:p>
            <a:pPr marL="0" indent="0"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987824" y="3789040"/>
            <a:ext cx="6948264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200" b="1" u="sng" dirty="0" smtClean="0">
                <a:latin typeface="Arial" charset="0"/>
              </a:rPr>
              <a:t>Zdroje: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http</a:t>
            </a:r>
            <a:r>
              <a:rPr lang="cs-CZ" sz="2200" dirty="0" smtClean="0">
                <a:latin typeface="Arial" charset="0"/>
              </a:rPr>
              <a:t>://www.</a:t>
            </a:r>
            <a:r>
              <a:rPr lang="cs-CZ" sz="2200" dirty="0" err="1" smtClean="0">
                <a:latin typeface="Arial" charset="0"/>
              </a:rPr>
              <a:t>souhorky.cz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ucebnice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sthlavni.htm</a:t>
            </a:r>
            <a:endParaRPr lang="cs-CZ" sz="2200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Salač G., Stolničení, Fortuna Praha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Kliparty – free Office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Fotografie – archiv školy SOŠ a SOU Horky n/J</a:t>
            </a:r>
            <a:endParaRPr lang="cs-CZ" sz="2200" dirty="0">
              <a:latin typeface="Arial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699792" y="2132856"/>
            <a:ext cx="6444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solidFill>
                  <a:schemeClr val="bg1"/>
                </a:solidFill>
                <a:latin typeface="Arial" charset="0"/>
              </a:rPr>
              <a:t>Vypracovala:   </a:t>
            </a:r>
            <a:r>
              <a:rPr lang="cs-CZ" sz="2400" b="1" dirty="0" smtClean="0">
                <a:latin typeface="Arial" charset="0"/>
              </a:rPr>
              <a:t>Ing. Romana Niklová</a:t>
            </a:r>
            <a:endParaRPr lang="cs-CZ" sz="2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123" name="Obdélník 3"/>
          <p:cNvSpPr>
            <a:spLocks noChangeArrowheads="1"/>
          </p:cNvSpPr>
          <p:nvPr/>
        </p:nvSpPr>
        <p:spPr bwMode="auto">
          <a:xfrm>
            <a:off x="539750" y="260350"/>
            <a:ext cx="79930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Formát SOP</a:t>
            </a:r>
            <a:endParaRPr lang="cs-CZ" sz="2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1196752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Písmo </a:t>
            </a:r>
            <a:r>
              <a:rPr lang="cs-CZ" sz="2400" b="1" dirty="0" err="1" smtClean="0">
                <a:latin typeface="Arial" charset="0"/>
              </a:rPr>
              <a:t>Ariel</a:t>
            </a:r>
            <a:r>
              <a:rPr lang="cs-CZ" sz="2400" b="1" dirty="0" smtClean="0">
                <a:latin typeface="Arial" charset="0"/>
              </a:rPr>
              <a:t>, běžný text - velikost písma 12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Rovnání textu do bloků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Jednoduché řádkování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Používat tabulátory, ne opakovaně mezerník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Až </a:t>
            </a:r>
            <a:r>
              <a:rPr lang="cs-CZ" sz="2400" b="1" u="sng" dirty="0" smtClean="0">
                <a:latin typeface="Arial" charset="0"/>
              </a:rPr>
              <a:t>ZA</a:t>
            </a:r>
            <a:r>
              <a:rPr lang="cs-CZ" sz="2400" b="1" dirty="0" smtClean="0">
                <a:latin typeface="Arial" charset="0"/>
              </a:rPr>
              <a:t> každým interpunkčním znamínkem je mezera (u pomlčky z obou stran)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Číslovat stránky práce</a:t>
            </a:r>
          </a:p>
        </p:txBody>
      </p:sp>
      <p:pic>
        <p:nvPicPr>
          <p:cNvPr id="5130" name="Picture 10" descr="C:\Users\souhorky\AppData\Local\Microsoft\Windows\Temporary Internet Files\Content.IE5\9KDWUIWT\MC90021769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636912"/>
            <a:ext cx="2983463" cy="3035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norma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3528" y="1196752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Vzor v Recepturách teplých pokrmů.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Všechny hmotnosti v gramech.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POZOR, na banket vždy menší gramáž!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Norma vychází vždy z 10 pokrmů, normujete na počet podle objednávky banketu.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Normujeme v hrubé hmotnosti, podle toho vystavujeme žádanku na potraviny.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Nezapomeň na hmotnost 1 porce hotového pokrmu.</a:t>
            </a:r>
          </a:p>
          <a:p>
            <a:pPr marL="457200" indent="-457200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pic>
        <p:nvPicPr>
          <p:cNvPr id="1028" name="Picture 4" descr="C:\Users\souhorky\AppData\Local\Microsoft\Windows\Temporary Internet Files\Content.IE5\VR64KB3N\MC90029614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2138" y="332656"/>
            <a:ext cx="2715988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příklad</a:t>
            </a: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norma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1124744"/>
            <a:ext cx="85689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899592" y="908720"/>
          <a:ext cx="6912767" cy="4153908"/>
        </p:xfrm>
        <a:graphic>
          <a:graphicData uri="http://schemas.openxmlformats.org/drawingml/2006/table">
            <a:tbl>
              <a:tblPr/>
              <a:tblGrid>
                <a:gridCol w="3207824"/>
                <a:gridCol w="1772744"/>
                <a:gridCol w="1932199"/>
              </a:tblGrid>
              <a:tr h="650845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latin typeface="Arial CE"/>
                        </a:rPr>
                        <a:t>Rybí roláda </a:t>
                      </a:r>
                      <a:r>
                        <a:rPr lang="cs-CZ" sz="2400" b="1" i="0" u="none" strike="noStrike" dirty="0" smtClean="0">
                          <a:latin typeface="Arial CE"/>
                        </a:rPr>
                        <a:t>se sépiovými </a:t>
                      </a:r>
                      <a:r>
                        <a:rPr lang="cs-CZ" sz="2400" b="1" i="0" u="none" strike="noStrike" dirty="0">
                          <a:latin typeface="Arial CE"/>
                        </a:rPr>
                        <a:t>těstovinami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latin typeface="Arial CE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743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latin typeface="Arial CE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latin typeface="Arial CE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latin typeface="Arial CE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8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latin typeface="Arial CE"/>
                        </a:rPr>
                        <a:t>Suroviny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latin typeface="Arial CE"/>
                        </a:rPr>
                        <a:t>hmotnost v g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724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latin typeface="Arial CE"/>
                        </a:rPr>
                        <a:t>10 porcí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latin typeface="Arial CE"/>
                        </a:rPr>
                        <a:t>6 porcí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31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latin typeface="Arial CE"/>
                        </a:rPr>
                        <a:t>losos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Arial CE"/>
                        </a:rPr>
                        <a:t>100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Arial CE"/>
                        </a:rPr>
                        <a:t>60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31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latin typeface="Arial CE"/>
                        </a:rPr>
                        <a:t>sepiové těstoviny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31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latin typeface="Arial CE"/>
                        </a:rPr>
                        <a:t>rybí filé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Arial CE"/>
                        </a:rPr>
                        <a:t>300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Arial CE"/>
                        </a:rPr>
                        <a:t>180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31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latin typeface="Arial CE"/>
                        </a:rPr>
                        <a:t>červená čočka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01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latin typeface="Arial CE"/>
                        </a:rPr>
                        <a:t>prášková želatina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31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latin typeface="Arial CE"/>
                        </a:rPr>
                        <a:t>sůl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31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latin typeface="Arial CE"/>
                        </a:rPr>
                        <a:t>estragon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8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latin typeface="Arial CE"/>
                        </a:rPr>
                        <a:t>mletá paprika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Arial CE"/>
                        </a:rPr>
                        <a:t>4,8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32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latin typeface="Arial CE"/>
                        </a:rPr>
                        <a:t>Hrubá hmotnost</a:t>
                      </a:r>
                      <a:br>
                        <a:rPr lang="cs-CZ" sz="1600" b="0" i="0" u="none" strike="noStrike">
                          <a:latin typeface="Arial CE"/>
                        </a:rPr>
                      </a:br>
                      <a:r>
                        <a:rPr lang="cs-CZ" sz="1600" b="0" i="0" u="none" strike="noStrike">
                          <a:latin typeface="Arial CE"/>
                        </a:rPr>
                        <a:t>10 porcí celkem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Arial CE"/>
                        </a:rPr>
                        <a:t>458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1763688" y="5229200"/>
          <a:ext cx="4818360" cy="507876"/>
        </p:xfrm>
        <a:graphic>
          <a:graphicData uri="http://schemas.openxmlformats.org/drawingml/2006/table">
            <a:tbl>
              <a:tblPr/>
              <a:tblGrid>
                <a:gridCol w="3097517"/>
                <a:gridCol w="1720843"/>
              </a:tblGrid>
              <a:tr h="507876">
                <a:tc>
                  <a:txBody>
                    <a:bodyPr/>
                    <a:lstStyle/>
                    <a:p>
                      <a:pPr algn="l" fontAlgn="b"/>
                      <a:r>
                        <a:rPr lang="cs-CZ" sz="2200" b="0" i="0" u="none" strike="noStrike" dirty="0">
                          <a:latin typeface="Arial CE"/>
                        </a:rPr>
                        <a:t>Čistá </a:t>
                      </a:r>
                      <a:r>
                        <a:rPr lang="cs-CZ" sz="2200" b="0" i="0" u="none" strike="noStrike" dirty="0" smtClean="0">
                          <a:latin typeface="Arial CE"/>
                        </a:rPr>
                        <a:t>hmotnost 1 </a:t>
                      </a:r>
                      <a:r>
                        <a:rPr lang="cs-CZ" sz="2200" b="0" i="0" u="none" strike="noStrike" dirty="0">
                          <a:latin typeface="Arial CE"/>
                        </a:rPr>
                        <a:t>porce: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b="0" i="0" u="none" strike="noStrike" dirty="0">
                          <a:latin typeface="Arial CE"/>
                        </a:rPr>
                        <a:t>40g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1124744"/>
            <a:ext cx="85689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1763688" y="5229200"/>
          <a:ext cx="4818360" cy="507876"/>
        </p:xfrm>
        <a:graphic>
          <a:graphicData uri="http://schemas.openxmlformats.org/drawingml/2006/table">
            <a:tbl>
              <a:tblPr/>
              <a:tblGrid>
                <a:gridCol w="3097517"/>
                <a:gridCol w="1720843"/>
              </a:tblGrid>
              <a:tr h="507876">
                <a:tc>
                  <a:txBody>
                    <a:bodyPr/>
                    <a:lstStyle/>
                    <a:p>
                      <a:pPr algn="l" fontAlgn="b"/>
                      <a:endParaRPr lang="cs-CZ" sz="2200" b="0" i="0" u="none" strike="noStrike" dirty="0"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2200" b="0" i="0" u="none" strike="noStrike" dirty="0"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kalkulace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395536" y="1124744"/>
            <a:ext cx="85689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Jako jednotka je vždy použitá cena za:</a:t>
            </a:r>
          </a:p>
          <a:p>
            <a:pPr marL="457200" indent="-457200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- kilogram u většiny potravin</a:t>
            </a:r>
          </a:p>
          <a:p>
            <a:pPr marL="457200" indent="-457200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- mohou být litry u tekutých potravin (mléko, olej…)</a:t>
            </a:r>
          </a:p>
          <a:p>
            <a:pPr marL="457200" indent="-457200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- kusy pouze u vajec, ale i zde lze nahradit gramáží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Nezapomeň určit měnu.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Počítej kalkulaci na 3 desetinná místa, zaokrouhlujeme až cenu na konci bez desetinných míst – prodejní cena 1 porce.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pic>
        <p:nvPicPr>
          <p:cNvPr id="27651" name="Picture 3" descr="C:\Users\souhorky\AppData\Local\Microsoft\Windows\Temporary Internet Files\Content.IE5\VR64KB3N\MP90041175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2848" y="260648"/>
            <a:ext cx="2232248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1124744"/>
            <a:ext cx="85689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1763688" y="5229200"/>
          <a:ext cx="4818360" cy="507876"/>
        </p:xfrm>
        <a:graphic>
          <a:graphicData uri="http://schemas.openxmlformats.org/drawingml/2006/table">
            <a:tbl>
              <a:tblPr/>
              <a:tblGrid>
                <a:gridCol w="3097517"/>
                <a:gridCol w="1720843"/>
              </a:tblGrid>
              <a:tr h="507876">
                <a:tc>
                  <a:txBody>
                    <a:bodyPr/>
                    <a:lstStyle/>
                    <a:p>
                      <a:pPr algn="l" fontAlgn="b"/>
                      <a:endParaRPr lang="cs-CZ" sz="2200" b="0" i="0" u="none" strike="noStrike" dirty="0"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2200" b="0" i="0" u="none" strike="noStrike" dirty="0"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příklad</a:t>
            </a: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kalkulace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395536" y="1124744"/>
            <a:ext cx="85689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/>
        </p:nvGraphicFramePr>
        <p:xfrm>
          <a:off x="467544" y="980728"/>
          <a:ext cx="5688632" cy="4824537"/>
        </p:xfrm>
        <a:graphic>
          <a:graphicData uri="http://schemas.openxmlformats.org/drawingml/2006/table">
            <a:tbl>
              <a:tblPr/>
              <a:tblGrid>
                <a:gridCol w="2316036"/>
                <a:gridCol w="769679"/>
                <a:gridCol w="657726"/>
                <a:gridCol w="1007581"/>
                <a:gridCol w="937610"/>
              </a:tblGrid>
              <a:tr h="42626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 err="1">
                          <a:latin typeface="Arial CE"/>
                        </a:rPr>
                        <a:t>Pastiňákové</a:t>
                      </a:r>
                      <a:r>
                        <a:rPr lang="cs-CZ" sz="1100" b="1" i="0" u="none" strike="noStrike" dirty="0">
                          <a:latin typeface="Arial CE"/>
                        </a:rPr>
                        <a:t> </a:t>
                      </a:r>
                      <a:r>
                        <a:rPr lang="cs-CZ" sz="1100" b="1" i="0" u="none" strike="noStrike" dirty="0" err="1">
                          <a:latin typeface="Arial CE"/>
                        </a:rPr>
                        <a:t>puré</a:t>
                      </a:r>
                      <a:r>
                        <a:rPr lang="cs-CZ" sz="1100" b="1" i="0" u="none" strike="noStrike" dirty="0">
                          <a:latin typeface="Arial CE"/>
                        </a:rPr>
                        <a:t> s bazalkou a kumquatem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195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latin typeface="Arial CE"/>
                        </a:rPr>
                        <a:t>Suroviny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latin typeface="Arial CE"/>
                        </a:rPr>
                        <a:t>hmotnost v g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latin typeface="Arial CE"/>
                        </a:rPr>
                        <a:t>cena v Kč             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604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latin typeface="Arial CE"/>
                        </a:rPr>
                        <a:t>10 porcí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latin typeface="Arial CE"/>
                        </a:rPr>
                        <a:t>6 porcí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latin typeface="Arial CE"/>
                        </a:rPr>
                        <a:t>za kg (ks,l)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latin typeface="Arial CE"/>
                        </a:rPr>
                        <a:t>10 porcí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bazalka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800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kumpuat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20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12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250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prášková želatina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30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350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17,5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pastiňák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 CE"/>
                        </a:rPr>
                        <a:t>150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90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2,25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sůl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0,08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kardamon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3,6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180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1,08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pomerančová štáva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40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0,4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49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voda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100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60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639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Hrubá hmotnost</a:t>
                      </a:r>
                      <a:br>
                        <a:rPr lang="cs-CZ" sz="1100" b="0" i="0" u="none" strike="noStrike">
                          <a:latin typeface="Arial CE"/>
                        </a:rPr>
                      </a:br>
                      <a:r>
                        <a:rPr lang="cs-CZ" sz="1100" b="0" i="0" u="none" strike="noStrike">
                          <a:latin typeface="Arial CE"/>
                        </a:rPr>
                        <a:t>10 porcí celkem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356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celkem kalkulační cena                                                         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cs-CZ" sz="11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34,31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kalkulační přirážka                                                                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200%</a:t>
                      </a:r>
                    </a:p>
                  </a:txBody>
                  <a:tcPr marL="5440" marR="5440" marT="54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cs-CZ" sz="11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440" marR="5440" marT="544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68,62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91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latin typeface="Arial CE"/>
                        </a:rPr>
                        <a:t>cena 10 porcí bez DPH                                        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cs-CZ" sz="11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102,93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DPH 19%                                                                        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cs-CZ" sz="11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19,5567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80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cena 10 porcí s DPH nezaokrouhlená 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cs-CZ" sz="11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440" marR="5440" marT="544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122,4867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PC 1 porce                                                              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cs-CZ" sz="11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12,-</a:t>
                      </a:r>
                    </a:p>
                  </a:txBody>
                  <a:tcPr marL="5440" marR="5440" marT="5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49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 CE"/>
                        </a:rPr>
                        <a:t>Čistá hmotnost 1 porce:</a:t>
                      </a:r>
                    </a:p>
                  </a:txBody>
                  <a:tcPr marL="5440" marR="5440" marT="54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440" marR="5440" marT="54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 CE"/>
                        </a:rPr>
                        <a:t>30g</a:t>
                      </a:r>
                    </a:p>
                  </a:txBody>
                  <a:tcPr marL="5440" marR="5440" marT="54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440" marR="5440" marT="54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latin typeface="Arial CE"/>
                      </a:endParaRPr>
                    </a:p>
                  </a:txBody>
                  <a:tcPr marL="5440" marR="5440" marT="54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9697" name="Picture 1" descr="C:\Users\souhorky\AppData\Local\Microsoft\Windows\Temporary Internet Files\Content.IE5\VR64KB3N\MP90041175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88640"/>
            <a:ext cx="2448272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1124744"/>
            <a:ext cx="85689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1763688" y="5229200"/>
          <a:ext cx="4818360" cy="507876"/>
        </p:xfrm>
        <a:graphic>
          <a:graphicData uri="http://schemas.openxmlformats.org/drawingml/2006/table">
            <a:tbl>
              <a:tblPr/>
              <a:tblGrid>
                <a:gridCol w="3097517"/>
                <a:gridCol w="1720843"/>
              </a:tblGrid>
              <a:tr h="507876">
                <a:tc>
                  <a:txBody>
                    <a:bodyPr/>
                    <a:lstStyle/>
                    <a:p>
                      <a:pPr algn="l" fontAlgn="b"/>
                      <a:endParaRPr lang="cs-CZ" sz="2200" b="0" i="0" u="none" strike="noStrike" dirty="0"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2200" b="0" i="0" u="none" strike="noStrike" dirty="0"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technologický postup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395536" y="1196752"/>
            <a:ext cx="777686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Nutno přesně popsat každou činnost postupně tak, aby každý laik dokázal postupu uvařit i bez základních znalostí kuchařského umění. </a:t>
            </a:r>
          </a:p>
          <a:p>
            <a:pPr marL="457200" indent="-457200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Uvádět i přípravné práce – čištění, loupání, krájení…</a:t>
            </a:r>
          </a:p>
          <a:p>
            <a:pPr marL="457200" indent="-457200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Nezapomeň na hrubý časový odhad přípravy.</a:t>
            </a:r>
          </a:p>
          <a:p>
            <a:pPr marL="457200" indent="-457200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Vzor v Recepturách teplých pokrmů.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endParaRPr lang="cs-CZ" sz="2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Obrázek 12" descr="https://fbcdn-sphotos-a-a.akamaihd.net/hphotos-ak-frc3/421253_488850117873367_1407085924_n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4437112"/>
            <a:ext cx="2336676" cy="1770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1124744"/>
            <a:ext cx="85689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1763688" y="5229200"/>
          <a:ext cx="4818360" cy="507876"/>
        </p:xfrm>
        <a:graphic>
          <a:graphicData uri="http://schemas.openxmlformats.org/drawingml/2006/table">
            <a:tbl>
              <a:tblPr/>
              <a:tblGrid>
                <a:gridCol w="3097517"/>
                <a:gridCol w="1720843"/>
              </a:tblGrid>
              <a:tr h="507876">
                <a:tc>
                  <a:txBody>
                    <a:bodyPr/>
                    <a:lstStyle/>
                    <a:p>
                      <a:pPr algn="l" fontAlgn="b"/>
                      <a:endParaRPr lang="cs-CZ" sz="2200" b="0" i="0" u="none" strike="noStrike" dirty="0"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2200" b="0" i="0" u="none" strike="noStrike" dirty="0"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příklad technologického postupu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395536" y="908720"/>
            <a:ext cx="8136904" cy="4901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8" indent="-14288" algn="just">
              <a:lnSpc>
                <a:spcPct val="125000"/>
              </a:lnSpc>
            </a:pPr>
            <a:r>
              <a:rPr lang="cs-CZ" sz="2200" b="1" dirty="0" err="1" smtClean="0">
                <a:latin typeface="Arial" pitchFamily="34" charset="0"/>
                <a:cs typeface="Arial" pitchFamily="34" charset="0"/>
              </a:rPr>
              <a:t>Pastiňákové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200" b="1" dirty="0" err="1" smtClean="0">
                <a:latin typeface="Arial" pitchFamily="34" charset="0"/>
                <a:cs typeface="Arial" pitchFamily="34" charset="0"/>
              </a:rPr>
              <a:t>puré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 s bazalkou a kumquatem </a:t>
            </a:r>
          </a:p>
          <a:p>
            <a:pPr marL="14288" indent="-14288" algn="just">
              <a:lnSpc>
                <a:spcPct val="125000"/>
              </a:lnSpc>
            </a:pPr>
            <a:endParaRPr lang="cs-CZ" sz="800" b="1" dirty="0" smtClean="0">
              <a:latin typeface="Arial" pitchFamily="34" charset="0"/>
              <a:cs typeface="Arial" pitchFamily="34" charset="0"/>
            </a:endParaRPr>
          </a:p>
          <a:p>
            <a:pPr marL="14288" indent="-14288" algn="just">
              <a:lnSpc>
                <a:spcPct val="125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Rozvaříme oloupaný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pastiňák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v trošce vody se solí, přidáme pomerančovou šťávu a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kardamon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. Po změknutí rozmixujeme v hladké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puré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, vložíme nabobtnalou želatinu, krátce prohřejeme, ale nesmí dostoupit bodu varu. Směs nalijeme na vymazaný plech do výšky asi 1,5 cm a necháme ztuhnout.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Zblanžírujeme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si listy bazalky, ze ztuhlého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puré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vykrájíme obdélníčky o velikosti cca 3x5 cm a z půlky je obalujeme listy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zblanžírované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bazalky. Navrch dekorujeme kumquatem rozkrojeným na nestejné půlky a položeným řezem navrch na zelenou část tak, aby vynikla barevnost výrobku.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71600" y="332656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na internetových stránkách školy:</a:t>
            </a:r>
            <a:endParaRPr lang="cs-CZ" sz="32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2060848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cs-CZ" sz="3200" b="1" u="sng" dirty="0" smtClean="0">
                <a:latin typeface="Arial" charset="0"/>
              </a:rPr>
              <a:t>http://www.</a:t>
            </a:r>
            <a:r>
              <a:rPr lang="cs-CZ" sz="3200" b="1" u="sng" dirty="0" err="1" smtClean="0">
                <a:latin typeface="Arial" charset="0"/>
              </a:rPr>
              <a:t>souhorky.cz</a:t>
            </a:r>
            <a:r>
              <a:rPr lang="cs-CZ" sz="3200" b="1" u="sng" dirty="0" smtClean="0">
                <a:latin typeface="Arial" charset="0"/>
              </a:rPr>
              <a:t>/</a:t>
            </a:r>
            <a:r>
              <a:rPr lang="cs-CZ" sz="3200" b="1" u="sng" dirty="0" err="1" smtClean="0">
                <a:latin typeface="Arial" charset="0"/>
              </a:rPr>
              <a:t>vyukdok.php</a:t>
            </a:r>
            <a:endParaRPr lang="cs-CZ" sz="3200" b="1" dirty="0" smtClean="0">
              <a:latin typeface="Arial" charset="0"/>
            </a:endParaRPr>
          </a:p>
        </p:txBody>
      </p:sp>
      <p:pic>
        <p:nvPicPr>
          <p:cNvPr id="32771" name="Picture 3" descr="logo gre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356992"/>
            <a:ext cx="492765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lonadumu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sablonadumu</Template>
  <TotalTime>2766</TotalTime>
  <Words>533</Words>
  <Application>Microsoft Office PowerPoint</Application>
  <PresentationFormat>Předvádění na obrazovce (4:3)</PresentationFormat>
  <Paragraphs>276</Paragraphs>
  <Slides>10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sablonadumu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souhorky</dc:creator>
  <cp:lastModifiedBy>souhorky</cp:lastModifiedBy>
  <cp:revision>367</cp:revision>
  <dcterms:created xsi:type="dcterms:W3CDTF">2012-07-03T06:04:02Z</dcterms:created>
  <dcterms:modified xsi:type="dcterms:W3CDTF">2013-06-22T20:36:44Z</dcterms:modified>
</cp:coreProperties>
</file>