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80" r:id="rId5"/>
    <p:sldId id="281" r:id="rId6"/>
    <p:sldId id="282" r:id="rId7"/>
    <p:sldId id="283" r:id="rId8"/>
    <p:sldId id="284" r:id="rId9"/>
    <p:sldId id="264" r:id="rId10"/>
    <p:sldId id="25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VY_32_INOVACE_357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Norma, kalkulace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a technologický postup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789040"/>
            <a:ext cx="69482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</a:t>
            </a:r>
            <a:r>
              <a:rPr lang="cs-CZ" sz="2200" dirty="0" smtClean="0">
                <a:latin typeface="Arial" charset="0"/>
              </a:rPr>
              <a:t>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norma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19675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Vzor v Recepturách teplých pokrmů.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Všechny hmotnosti v gramech.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POZOR, na banket vždy menší gramáž!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Norma vychází vždy z 10 pokrmů, normujete na počet podle objednávky banketu.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Normujeme v hrubé hmotnosti, podle toho vystavujeme žádanku na potraviny.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Nezapomeň na hmotnost 1 porce hotového pokrmu.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1028" name="Picture 4" descr="C:\Users\souhorky\AppData\Local\Microsoft\Windows\Temporary Internet Files\Content.IE5\VR64KB3N\MC9002961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2138" y="332656"/>
            <a:ext cx="271598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norma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899592" y="908720"/>
          <a:ext cx="6912767" cy="4153908"/>
        </p:xfrm>
        <a:graphic>
          <a:graphicData uri="http://schemas.openxmlformats.org/drawingml/2006/table">
            <a:tbl>
              <a:tblPr/>
              <a:tblGrid>
                <a:gridCol w="3207824"/>
                <a:gridCol w="1772744"/>
                <a:gridCol w="1932199"/>
              </a:tblGrid>
              <a:tr h="650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latin typeface="Arial CE"/>
                        </a:rPr>
                        <a:t>Rybí roláda </a:t>
                      </a:r>
                      <a:r>
                        <a:rPr lang="cs-CZ" sz="2400" b="1" i="0" u="none" strike="noStrike" dirty="0" smtClean="0">
                          <a:latin typeface="Arial CE"/>
                        </a:rPr>
                        <a:t>se sépiovými </a:t>
                      </a:r>
                      <a:r>
                        <a:rPr lang="cs-CZ" sz="2400" b="1" i="0" u="none" strike="noStrike" dirty="0">
                          <a:latin typeface="Arial CE"/>
                        </a:rPr>
                        <a:t>těstovinami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latin typeface="Arial 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43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Arial 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Arial 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latin typeface="Arial 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latin typeface="Arial CE"/>
                        </a:rPr>
                        <a:t>Suroviny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latin typeface="Arial CE"/>
                        </a:rPr>
                        <a:t>hmotnost v g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24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latin typeface="Arial CE"/>
                        </a:rPr>
                        <a:t>10 porcí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latin typeface="Arial CE"/>
                        </a:rPr>
                        <a:t>6 porcí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losos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sepiové těstoviny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rybí filé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180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červená čočka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prášková želatina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sůl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1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estragon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mletá paprika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4,8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2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latin typeface="Arial CE"/>
                        </a:rPr>
                        <a:t>Hrubá hmotnost</a:t>
                      </a:r>
                      <a:br>
                        <a:rPr lang="cs-CZ" sz="1600" b="0" i="0" u="none" strike="noStrike">
                          <a:latin typeface="Arial CE"/>
                        </a:rPr>
                      </a:br>
                      <a:r>
                        <a:rPr lang="cs-CZ" sz="1600" b="0" i="0" u="none" strike="noStrike">
                          <a:latin typeface="Arial CE"/>
                        </a:rPr>
                        <a:t>10 porcí celkem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latin typeface="Arial CE"/>
                        </a:rPr>
                        <a:t>458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763688" y="5229200"/>
          <a:ext cx="4818360" cy="507876"/>
        </p:xfrm>
        <a:graphic>
          <a:graphicData uri="http://schemas.openxmlformats.org/drawingml/2006/table">
            <a:tbl>
              <a:tblPr/>
              <a:tblGrid>
                <a:gridCol w="3097517"/>
                <a:gridCol w="1720843"/>
              </a:tblGrid>
              <a:tr h="507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 dirty="0">
                          <a:latin typeface="Arial CE"/>
                        </a:rPr>
                        <a:t>Čistá </a:t>
                      </a:r>
                      <a:r>
                        <a:rPr lang="cs-CZ" sz="2200" b="0" i="0" u="none" strike="noStrike" dirty="0" smtClean="0">
                          <a:latin typeface="Arial CE"/>
                        </a:rPr>
                        <a:t>hmotnost 1 </a:t>
                      </a:r>
                      <a:r>
                        <a:rPr lang="cs-CZ" sz="2200" b="0" i="0" u="none" strike="noStrike" dirty="0">
                          <a:latin typeface="Arial CE"/>
                        </a:rPr>
                        <a:t>porce: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 dirty="0">
                          <a:latin typeface="Arial CE"/>
                        </a:rPr>
                        <a:t>40g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763688" y="5229200"/>
          <a:ext cx="4818360" cy="507876"/>
        </p:xfrm>
        <a:graphic>
          <a:graphicData uri="http://schemas.openxmlformats.org/drawingml/2006/table">
            <a:tbl>
              <a:tblPr/>
              <a:tblGrid>
                <a:gridCol w="3097517"/>
                <a:gridCol w="1720843"/>
              </a:tblGrid>
              <a:tr h="507876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kalkulace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6" y="112474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Jako jednotka je vždy použitá cena za: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kilogram u většiny potravin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mohou být litry u tekutých potravin (mléko, olej…)</a:t>
            </a: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- kusy pouze u vajec, ale i zde lze nahradit gramáží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Nezapomeň určit měnu.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Počítej kalkulaci na 3 desetinná místa, zaokrouhlujeme až cenu na konci bez desetinných míst – prodejní cena 1 porce.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27651" name="Picture 3" descr="C:\Users\souhorky\AppData\Local\Microsoft\Windows\Temporary Internet Files\Content.IE5\VR64KB3N\MP9004117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2848" y="260648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763688" y="5229200"/>
          <a:ext cx="4818360" cy="507876"/>
        </p:xfrm>
        <a:graphic>
          <a:graphicData uri="http://schemas.openxmlformats.org/drawingml/2006/table">
            <a:tbl>
              <a:tblPr/>
              <a:tblGrid>
                <a:gridCol w="3097517"/>
                <a:gridCol w="1720843"/>
              </a:tblGrid>
              <a:tr h="507876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kalkulace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467544" y="980728"/>
          <a:ext cx="5688632" cy="4824537"/>
        </p:xfrm>
        <a:graphic>
          <a:graphicData uri="http://schemas.openxmlformats.org/drawingml/2006/table">
            <a:tbl>
              <a:tblPr/>
              <a:tblGrid>
                <a:gridCol w="2316036"/>
                <a:gridCol w="769679"/>
                <a:gridCol w="657726"/>
                <a:gridCol w="1007581"/>
                <a:gridCol w="937610"/>
              </a:tblGrid>
              <a:tr h="4262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err="1">
                          <a:latin typeface="Arial CE"/>
                        </a:rPr>
                        <a:t>Pastiňákové</a:t>
                      </a:r>
                      <a:r>
                        <a:rPr lang="cs-CZ" sz="1100" b="1" i="0" u="none" strike="noStrike" dirty="0">
                          <a:latin typeface="Arial CE"/>
                        </a:rPr>
                        <a:t> </a:t>
                      </a:r>
                      <a:r>
                        <a:rPr lang="cs-CZ" sz="1100" b="1" i="0" u="none" strike="noStrike" dirty="0" err="1">
                          <a:latin typeface="Arial CE"/>
                        </a:rPr>
                        <a:t>puré</a:t>
                      </a:r>
                      <a:r>
                        <a:rPr lang="cs-CZ" sz="1100" b="1" i="0" u="none" strike="noStrike" dirty="0">
                          <a:latin typeface="Arial CE"/>
                        </a:rPr>
                        <a:t> s bazalkou a kumquatem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9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 CE"/>
                        </a:rPr>
                        <a:t>Suroviny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 CE"/>
                        </a:rPr>
                        <a:t>hmotnost v g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 CE"/>
                        </a:rPr>
                        <a:t>cena v Kč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0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 CE"/>
                        </a:rPr>
                        <a:t>10 porcí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 CE"/>
                        </a:rPr>
                        <a:t>6 porcí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 CE"/>
                        </a:rPr>
                        <a:t>za kg (ks,l)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 CE"/>
                        </a:rPr>
                        <a:t>10 porcí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bazalka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800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kumpuat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prášková želatina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350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17,5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pastiňák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 CE"/>
                        </a:rPr>
                        <a:t>150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90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2,25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sůl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0,08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kardamon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3,6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180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1,08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pomerančová štáva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0,4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voda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3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Hrubá hmotnost</a:t>
                      </a:r>
                      <a:br>
                        <a:rPr lang="cs-CZ" sz="1100" b="0" i="0" u="none" strike="noStrike">
                          <a:latin typeface="Arial CE"/>
                        </a:rPr>
                      </a:br>
                      <a:r>
                        <a:rPr lang="cs-CZ" sz="1100" b="0" i="0" u="none" strike="noStrike">
                          <a:latin typeface="Arial CE"/>
                        </a:rPr>
                        <a:t>10 porcí celkem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356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celkem kalkulační cena                                            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34,31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kalkulační přirážka                                                   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200%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68,62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latin typeface="Arial CE"/>
                        </a:rPr>
                        <a:t>cena 10 porcí bez DPH                           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102,93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DPH 19%                                                           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19,5567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0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cena 10 porcí s DPH nezaokrouhlená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122,4867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PC 1 porce                                                              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cs-CZ" sz="11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12,-</a:t>
                      </a:r>
                    </a:p>
                  </a:txBody>
                  <a:tcPr marL="5440" marR="5440" marT="5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 CE"/>
                        </a:rPr>
                        <a:t>Čistá hmotnost 1 porce: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 CE"/>
                        </a:rPr>
                        <a:t>30g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latin typeface="Arial CE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9697" name="Picture 1" descr="C:\Users\souhorky\AppData\Local\Microsoft\Windows\Temporary Internet Files\Content.IE5\VR64KB3N\MP9004117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763688" y="5229200"/>
          <a:ext cx="4818360" cy="507876"/>
        </p:xfrm>
        <a:graphic>
          <a:graphicData uri="http://schemas.openxmlformats.org/drawingml/2006/table">
            <a:tbl>
              <a:tblPr/>
              <a:tblGrid>
                <a:gridCol w="3097517"/>
                <a:gridCol w="1720843"/>
              </a:tblGrid>
              <a:tr h="507876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technologický postup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6" y="1196752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Nutno přesně popsat každou činnost postupně tak, aby každý laik dokázal postupu uvařit i bez základních znalostí kuchařského umění. 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Uvádět i přípravné práce – čištění, loupání, krájení…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Nezapomeň na hrubý časový odhad přípravy.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Vzor v Recepturách teplých pokrmů.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Obrázek 12" descr="https://fbcdn-sphotos-a-a.akamaihd.net/hphotos-ak-frc3/421253_488850117873367_1407085924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437112"/>
            <a:ext cx="2336676" cy="177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112474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763688" y="5229200"/>
          <a:ext cx="4818360" cy="507876"/>
        </p:xfrm>
        <a:graphic>
          <a:graphicData uri="http://schemas.openxmlformats.org/drawingml/2006/table">
            <a:tbl>
              <a:tblPr/>
              <a:tblGrid>
                <a:gridCol w="3097517"/>
                <a:gridCol w="1720843"/>
              </a:tblGrid>
              <a:tr h="507876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2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 technologického postupu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95536" y="908720"/>
            <a:ext cx="8136904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lnSpc>
                <a:spcPct val="125000"/>
              </a:lnSpc>
            </a:pPr>
            <a:r>
              <a:rPr lang="cs-CZ" sz="2200" b="1" dirty="0" err="1" smtClean="0">
                <a:latin typeface="Arial" pitchFamily="34" charset="0"/>
                <a:cs typeface="Arial" pitchFamily="34" charset="0"/>
              </a:rPr>
              <a:t>Pastiňákové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b="1" dirty="0" err="1" smtClean="0">
                <a:latin typeface="Arial" pitchFamily="34" charset="0"/>
                <a:cs typeface="Arial" pitchFamily="34" charset="0"/>
              </a:rPr>
              <a:t>puré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s bazalkou a kumquatem </a:t>
            </a:r>
          </a:p>
          <a:p>
            <a:pPr marL="14288" indent="-14288" algn="just">
              <a:lnSpc>
                <a:spcPct val="125000"/>
              </a:lnSpc>
            </a:pPr>
            <a:endParaRPr lang="cs-CZ" sz="800" b="1" dirty="0" smtClean="0">
              <a:latin typeface="Arial" pitchFamily="34" charset="0"/>
              <a:cs typeface="Arial" pitchFamily="34" charset="0"/>
            </a:endParaRPr>
          </a:p>
          <a:p>
            <a:pPr marL="14288" indent="-14288" algn="just">
              <a:lnSpc>
                <a:spcPct val="125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Rozvaříme oloupaný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pastiňák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v trošce vody se solí, přidáme pomerančovou šťávu a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kardamon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Po změknutí rozmixujeme v hladké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puré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vložíme nabobtnalou želatinu, krátce prohřejeme, ale nesmí dostoupit bodu varu. Směs nalijeme na vymazaný plech do výšky asi 1,5 cm a necháme ztuhnout.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Zblanžírujeme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si listy bazalky, ze ztuhlého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puré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vykrájíme obdélníčky o velikosti cca 3x5 cm a z půlky je obalujeme listy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zblanžírované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bazalky. Navrch dekorujeme kumquatem rozkrojeným na nestejné půlky a položeným řezem navrch na zelenou část tak, aby vynikla barevnost výrobku.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2766</TotalTime>
  <Words>533</Words>
  <Application>Microsoft Office PowerPoint</Application>
  <PresentationFormat>Předvádění na obrazovce (4:3)</PresentationFormat>
  <Paragraphs>276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367</cp:revision>
  <dcterms:created xsi:type="dcterms:W3CDTF">2012-07-03T06:04:02Z</dcterms:created>
  <dcterms:modified xsi:type="dcterms:W3CDTF">2013-06-22T20:36:44Z</dcterms:modified>
</cp:coreProperties>
</file>