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9" r:id="rId3"/>
    <p:sldId id="260" r:id="rId4"/>
    <p:sldId id="265" r:id="rId5"/>
    <p:sldId id="266" r:id="rId6"/>
    <p:sldId id="267" r:id="rId7"/>
    <p:sldId id="264" r:id="rId8"/>
    <p:sldId id="258" r:id="rId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Franklin Gothic Book" pitchFamily="34" charset="0"/>
        <a:ea typeface="+mn-ea"/>
        <a:cs typeface="Arial" charset="0"/>
      </a:defRPr>
    </a:lvl1pPr>
    <a:lvl2pPr marL="457200" algn="l" rtl="0" fontAlgn="base">
      <a:spcBef>
        <a:spcPct val="0"/>
      </a:spcBef>
      <a:spcAft>
        <a:spcPct val="0"/>
      </a:spcAft>
      <a:defRPr kern="1200">
        <a:solidFill>
          <a:schemeClr val="tx1"/>
        </a:solidFill>
        <a:latin typeface="Franklin Gothic Book" pitchFamily="34" charset="0"/>
        <a:ea typeface="+mn-ea"/>
        <a:cs typeface="Arial" charset="0"/>
      </a:defRPr>
    </a:lvl2pPr>
    <a:lvl3pPr marL="914400" algn="l" rtl="0" fontAlgn="base">
      <a:spcBef>
        <a:spcPct val="0"/>
      </a:spcBef>
      <a:spcAft>
        <a:spcPct val="0"/>
      </a:spcAft>
      <a:defRPr kern="1200">
        <a:solidFill>
          <a:schemeClr val="tx1"/>
        </a:solidFill>
        <a:latin typeface="Franklin Gothic Book" pitchFamily="34" charset="0"/>
        <a:ea typeface="+mn-ea"/>
        <a:cs typeface="Arial" charset="0"/>
      </a:defRPr>
    </a:lvl3pPr>
    <a:lvl4pPr marL="1371600" algn="l" rtl="0" fontAlgn="base">
      <a:spcBef>
        <a:spcPct val="0"/>
      </a:spcBef>
      <a:spcAft>
        <a:spcPct val="0"/>
      </a:spcAft>
      <a:defRPr kern="1200">
        <a:solidFill>
          <a:schemeClr val="tx1"/>
        </a:solidFill>
        <a:latin typeface="Franklin Gothic Book" pitchFamily="34" charset="0"/>
        <a:ea typeface="+mn-ea"/>
        <a:cs typeface="Arial" charset="0"/>
      </a:defRPr>
    </a:lvl4pPr>
    <a:lvl5pPr marL="1828800" algn="l" rtl="0" fontAlgn="base">
      <a:spcBef>
        <a:spcPct val="0"/>
      </a:spcBef>
      <a:spcAft>
        <a:spcPct val="0"/>
      </a:spcAft>
      <a:defRPr kern="1200">
        <a:solidFill>
          <a:schemeClr val="tx1"/>
        </a:solidFill>
        <a:latin typeface="Franklin Gothic Book" pitchFamily="34" charset="0"/>
        <a:ea typeface="+mn-ea"/>
        <a:cs typeface="Arial" charset="0"/>
      </a:defRPr>
    </a:lvl5pPr>
    <a:lvl6pPr marL="2286000" algn="l" defTabSz="914400" rtl="0" eaLnBrk="1" latinLnBrk="0" hangingPunct="1">
      <a:defRPr kern="1200">
        <a:solidFill>
          <a:schemeClr val="tx1"/>
        </a:solidFill>
        <a:latin typeface="Franklin Gothic Book" pitchFamily="34" charset="0"/>
        <a:ea typeface="+mn-ea"/>
        <a:cs typeface="Arial" charset="0"/>
      </a:defRPr>
    </a:lvl6pPr>
    <a:lvl7pPr marL="2743200" algn="l" defTabSz="914400" rtl="0" eaLnBrk="1" latinLnBrk="0" hangingPunct="1">
      <a:defRPr kern="1200">
        <a:solidFill>
          <a:schemeClr val="tx1"/>
        </a:solidFill>
        <a:latin typeface="Franklin Gothic Book" pitchFamily="34" charset="0"/>
        <a:ea typeface="+mn-ea"/>
        <a:cs typeface="Arial" charset="0"/>
      </a:defRPr>
    </a:lvl7pPr>
    <a:lvl8pPr marL="3200400" algn="l" defTabSz="914400" rtl="0" eaLnBrk="1" latinLnBrk="0" hangingPunct="1">
      <a:defRPr kern="1200">
        <a:solidFill>
          <a:schemeClr val="tx1"/>
        </a:solidFill>
        <a:latin typeface="Franklin Gothic Book" pitchFamily="34" charset="0"/>
        <a:ea typeface="+mn-ea"/>
        <a:cs typeface="Arial" charset="0"/>
      </a:defRPr>
    </a:lvl8pPr>
    <a:lvl9pPr marL="3657600" algn="l" defTabSz="914400" rtl="0" eaLnBrk="1" latinLnBrk="0" hangingPunct="1">
      <a:defRPr kern="1200">
        <a:solidFill>
          <a:schemeClr val="tx1"/>
        </a:solidFill>
        <a:latin typeface="Franklin Gothic Book"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0066"/>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5" d="100"/>
          <a:sy n="65" d="100"/>
        </p:scale>
        <p:origin x="-942"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018EC203-204A-4041-8A51-A9B13799BC7D}" type="datetimeFigureOut">
              <a:rPr lang="cs-CZ"/>
              <a:pPr>
                <a:defRPr/>
              </a:pPr>
              <a:t>23.6.2013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Arial" charset="0"/>
              </a:defRPr>
            </a:lvl1pPr>
          </a:lstStyle>
          <a:p>
            <a:pPr>
              <a:defRPr/>
            </a:pPr>
            <a:fld id="{8746D304-00AD-46DC-9AA2-DE5159816E60}"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43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D59C3B-B936-405A-ACCF-AE7E6C724D22}" type="slidenum">
              <a:rPr lang="cs-CZ" smtClean="0"/>
              <a:pPr/>
              <a:t>1</a:t>
            </a:fld>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2</a:t>
            </a:fld>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3</a:t>
            </a:fld>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4</a:t>
            </a:fld>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5</a:t>
            </a:fld>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6</a:t>
            </a:fld>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C06D47-AA51-4BDD-802C-B8BD9A1B580D}" type="slidenum">
              <a:rPr lang="cs-CZ" smtClean="0"/>
              <a:pPr/>
              <a:t>7</a:t>
            </a:fld>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p:spTree>
      <p:nvGrpSpPr>
        <p:cNvPr id="1" name=""/>
        <p:cNvGrpSpPr/>
        <p:nvPr/>
      </p:nvGrpSpPr>
      <p:grpSpPr>
        <a:xfrm>
          <a:off x="0" y="0"/>
          <a:ext cx="0" cy="0"/>
          <a:chOff x="0" y="0"/>
          <a:chExt cx="0" cy="0"/>
        </a:xfrm>
      </p:grpSpPr>
      <p:sp>
        <p:nvSpPr>
          <p:cNvPr id="2" name="Right Triangle 6"/>
          <p:cNvSpPr/>
          <p:nvPr/>
        </p:nvSpPr>
        <p:spPr>
          <a:xfrm>
            <a:off x="0" y="2647950"/>
            <a:ext cx="3571875" cy="421005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Freeform 7"/>
          <p:cNvSpPr/>
          <p:nvPr/>
        </p:nvSpPr>
        <p:spPr>
          <a:xfrm>
            <a:off x="4763" y="-1588"/>
            <a:ext cx="9145587"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atin typeface="Arial" pitchFamily="34" charset="0"/>
              <a:cs typeface="Arial" pitchFamily="34" charset="0"/>
            </a:endParaRPr>
          </a:p>
        </p:txBody>
      </p:sp>
      <p:pic>
        <p:nvPicPr>
          <p:cNvPr id="4" name="Picture 2" descr="logo green"/>
          <p:cNvPicPr>
            <a:picLocks noChangeAspect="1" noChangeArrowheads="1"/>
          </p:cNvPicPr>
          <p:nvPr/>
        </p:nvPicPr>
        <p:blipFill>
          <a:blip r:embed="rId2" cstate="print"/>
          <a:srcRect/>
          <a:stretch>
            <a:fillRect/>
          </a:stretch>
        </p:blipFill>
        <p:spPr bwMode="auto">
          <a:xfrm>
            <a:off x="250825" y="115888"/>
            <a:ext cx="2000250" cy="971550"/>
          </a:xfrm>
          <a:prstGeom prst="rect">
            <a:avLst/>
          </a:prstGeom>
          <a:noFill/>
          <a:ln w="9525">
            <a:noFill/>
            <a:miter lim="800000"/>
            <a:headEnd/>
            <a:tailEnd/>
          </a:ln>
        </p:spPr>
      </p:pic>
      <p:sp>
        <p:nvSpPr>
          <p:cNvPr id="5" name="TextovéPole 4"/>
          <p:cNvSpPr txBox="1">
            <a:spLocks noChangeArrowheads="1"/>
          </p:cNvSpPr>
          <p:nvPr/>
        </p:nvSpPr>
        <p:spPr bwMode="auto">
          <a:xfrm>
            <a:off x="179388" y="1263650"/>
            <a:ext cx="5041900" cy="1878013"/>
          </a:xfrm>
          <a:prstGeom prst="rect">
            <a:avLst/>
          </a:prstGeom>
          <a:noFill/>
          <a:ln>
            <a:noFill/>
          </a:ln>
          <a:extLst>
            <a:ext uri="{909E8E84-426E-40DD-AFC4-6F175D3DCCD1}"/>
            <a:ext uri="{91240B29-F687-4F45-9708-019B960494DF}"/>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defRPr/>
            </a:pPr>
            <a:r>
              <a:rPr lang="cs-CZ" sz="1600" b="1" dirty="0" smtClean="0">
                <a:latin typeface="Arial" pitchFamily="34" charset="0"/>
                <a:cs typeface="Arial" pitchFamily="34" charset="0"/>
              </a:rPr>
              <a:t>Střední odborná škola a Střední odborné učiliště</a:t>
            </a:r>
          </a:p>
          <a:p>
            <a:pPr eaLnBrk="1" hangingPunct="1">
              <a:defRPr/>
            </a:pPr>
            <a:r>
              <a:rPr lang="cs-CZ" sz="1600" b="1" dirty="0" smtClean="0">
                <a:latin typeface="Arial" pitchFamily="34" charset="0"/>
                <a:cs typeface="Arial" pitchFamily="34" charset="0"/>
              </a:rPr>
              <a:t>Horky nad Jizerou 35</a:t>
            </a:r>
          </a:p>
          <a:p>
            <a:pPr eaLnBrk="1" hangingPunct="1">
              <a:defRPr/>
            </a:pPr>
            <a:endParaRPr lang="cs-CZ" dirty="0" smtClean="0">
              <a:latin typeface="Arial" pitchFamily="34" charset="0"/>
              <a:cs typeface="Arial" pitchFamily="34" charset="0"/>
            </a:endParaRPr>
          </a:p>
          <a:p>
            <a:pPr eaLnBrk="1" hangingPunct="1">
              <a:defRPr/>
            </a:pPr>
            <a:endParaRPr lang="cs-CZ" sz="1600" dirty="0" smtClean="0">
              <a:latin typeface="Arial" pitchFamily="34" charset="0"/>
              <a:cs typeface="Arial" pitchFamily="34" charset="0"/>
            </a:endParaRPr>
          </a:p>
          <a:p>
            <a:pPr eaLnBrk="1" hangingPunct="1">
              <a:defRPr/>
            </a:pPr>
            <a:endParaRPr lang="cs-CZ" dirty="0" smtClean="0">
              <a:latin typeface="Arial" pitchFamily="34" charset="0"/>
              <a:cs typeface="Arial" pitchFamily="34" charset="0"/>
            </a:endParaRPr>
          </a:p>
          <a:p>
            <a:pPr eaLnBrk="1" hangingPunct="1">
              <a:defRPr/>
            </a:pPr>
            <a:r>
              <a:rPr lang="cs-CZ" sz="1400" dirty="0" smtClean="0">
                <a:latin typeface="Arial" pitchFamily="34" charset="0"/>
                <a:cs typeface="Arial" pitchFamily="34" charset="0"/>
              </a:rPr>
              <a:t>Registrační číslo projektu:  CZ.1.07/1.5.00/34.0985</a:t>
            </a:r>
          </a:p>
          <a:p>
            <a:pPr eaLnBrk="1" hangingPunct="1">
              <a:defRPr/>
            </a:pPr>
            <a:endParaRPr lang="cs-CZ" sz="1600"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ázdné">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oslední">
    <p:spTree>
      <p:nvGrpSpPr>
        <p:cNvPr id="1" name=""/>
        <p:cNvGrpSpPr/>
        <p:nvPr/>
      </p:nvGrpSpPr>
      <p:grpSpPr>
        <a:xfrm>
          <a:off x="0" y="0"/>
          <a:ext cx="0" cy="0"/>
          <a:chOff x="0" y="0"/>
          <a:chExt cx="0" cy="0"/>
        </a:xfrm>
      </p:grpSpPr>
      <p:sp>
        <p:nvSpPr>
          <p:cNvPr id="4" name="Right Triangle 16"/>
          <p:cNvSpPr/>
          <p:nvPr/>
        </p:nvSpPr>
        <p:spPr>
          <a:xfrm>
            <a:off x="0" y="2647950"/>
            <a:ext cx="3571875" cy="421005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ight Triangle 17"/>
          <p:cNvSpPr/>
          <p:nvPr/>
        </p:nvSpPr>
        <p:spPr>
          <a:xfrm rot="5400000">
            <a:off x="433388" y="-433388"/>
            <a:ext cx="6858000" cy="7724775"/>
          </a:xfrm>
          <a:prstGeom prst="rtTriangle">
            <a:avLst/>
          </a:pr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Zástupný symbol pro text 2"/>
          <p:cNvSpPr>
            <a:spLocks noGrp="1"/>
          </p:cNvSpPr>
          <p:nvPr>
            <p:ph type="body" sz="quarter" idx="10"/>
          </p:nvPr>
        </p:nvSpPr>
        <p:spPr>
          <a:xfrm>
            <a:off x="539750" y="260350"/>
            <a:ext cx="3455988" cy="2952750"/>
          </a:xfrm>
          <a:prstGeom prst="rect">
            <a:avLst/>
          </a:prstGeom>
        </p:spPr>
        <p:txBody>
          <a:bodyPr/>
          <a:lstStyle>
            <a:lvl1pPr>
              <a:defRPr sz="1800" b="0" i="0" baseline="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1" name="Zástupný symbol pro obrázek 10"/>
          <p:cNvSpPr>
            <a:spLocks noGrp="1" noChangeAspect="1"/>
          </p:cNvSpPr>
          <p:nvPr>
            <p:ph type="pic" sz="quarter" idx="11"/>
          </p:nvPr>
        </p:nvSpPr>
        <p:spPr>
          <a:xfrm>
            <a:off x="4356100" y="3284538"/>
            <a:ext cx="4537075" cy="3240087"/>
          </a:xfrm>
          <a:prstGeom prst="rect">
            <a:avLst/>
          </a:prstGeom>
        </p:spPr>
        <p:txBody>
          <a:bodyPr/>
          <a:lstStyle/>
          <a:p>
            <a:pPr lvl="0"/>
            <a:r>
              <a:rPr lang="cs-CZ" noProof="0" smtClean="0"/>
              <a:t>Kliknutím na ikonu přidáte obrázek.</a:t>
            </a:r>
            <a:endParaRPr lang="cs-CZ" noProof="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954713"/>
            <a:ext cx="3575050" cy="903287"/>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Freeform 7"/>
          <p:cNvSpPr/>
          <p:nvPr/>
        </p:nvSpPr>
        <p:spPr>
          <a:xfrm>
            <a:off x="-1588" y="5954713"/>
            <a:ext cx="9145588" cy="903287"/>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rgbClr val="00B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877" r:id="rId1"/>
    <p:sldLayoutId id="2147483876" r:id="rId2"/>
    <p:sldLayoutId id="2147483878" r:id="rId3"/>
  </p:sldLayoutIdLst>
  <p:timing>
    <p:tnLst>
      <p:par>
        <p:cTn id="1" dur="indefinite" restart="never" nodeType="tmRoot"/>
      </p:par>
    </p:tnLst>
  </p:timing>
  <p:txStyles>
    <p:titleStyle>
      <a:lvl1pPr algn="l" rtl="0" eaLnBrk="0" fontAlgn="base" hangingPunct="0">
        <a:spcBef>
          <a:spcPct val="0"/>
        </a:spcBef>
        <a:spcAft>
          <a:spcPct val="0"/>
        </a:spcAft>
        <a:defRPr sz="2800" kern="1200" cap="all">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a:solidFill>
            <a:schemeClr val="tx1"/>
          </a:solidFill>
          <a:latin typeface="Arial" charset="0"/>
          <a:cs typeface="Arial" charset="0"/>
        </a:defRPr>
      </a:lvl2pPr>
      <a:lvl3pPr algn="l" rtl="0" eaLnBrk="0" fontAlgn="base" hangingPunct="0">
        <a:spcBef>
          <a:spcPct val="0"/>
        </a:spcBef>
        <a:spcAft>
          <a:spcPct val="0"/>
        </a:spcAft>
        <a:defRPr sz="2800">
          <a:solidFill>
            <a:schemeClr val="tx1"/>
          </a:solidFill>
          <a:latin typeface="Arial" charset="0"/>
          <a:cs typeface="Arial" charset="0"/>
        </a:defRPr>
      </a:lvl3pPr>
      <a:lvl4pPr algn="l" rtl="0" eaLnBrk="0" fontAlgn="base" hangingPunct="0">
        <a:spcBef>
          <a:spcPct val="0"/>
        </a:spcBef>
        <a:spcAft>
          <a:spcPct val="0"/>
        </a:spcAft>
        <a:defRPr sz="2800">
          <a:solidFill>
            <a:schemeClr val="tx1"/>
          </a:solidFill>
          <a:latin typeface="Arial" charset="0"/>
          <a:cs typeface="Arial" charset="0"/>
        </a:defRPr>
      </a:lvl4pPr>
      <a:lvl5pPr algn="l" rtl="0" eaLnBrk="0" fontAlgn="base" hangingPunct="0">
        <a:spcBef>
          <a:spcPct val="0"/>
        </a:spcBef>
        <a:spcAft>
          <a:spcPct val="0"/>
        </a:spcAft>
        <a:defRPr sz="2800">
          <a:solidFill>
            <a:schemeClr val="tx1"/>
          </a:solidFill>
          <a:latin typeface="Arial" charset="0"/>
          <a:cs typeface="Arial" charset="0"/>
        </a:defRPr>
      </a:lvl5pPr>
      <a:lvl6pPr marL="457200" algn="l" rtl="0" eaLnBrk="1" fontAlgn="base" hangingPunct="1">
        <a:spcBef>
          <a:spcPct val="0"/>
        </a:spcBef>
        <a:spcAft>
          <a:spcPct val="0"/>
        </a:spcAft>
        <a:defRPr sz="2800">
          <a:solidFill>
            <a:schemeClr val="tx1"/>
          </a:solidFill>
          <a:latin typeface="Franklin Gothic Medium" pitchFamily="34" charset="0"/>
        </a:defRPr>
      </a:lvl6pPr>
      <a:lvl7pPr marL="914400" algn="l" rtl="0" eaLnBrk="1" fontAlgn="base" hangingPunct="1">
        <a:spcBef>
          <a:spcPct val="0"/>
        </a:spcBef>
        <a:spcAft>
          <a:spcPct val="0"/>
        </a:spcAft>
        <a:defRPr sz="2800">
          <a:solidFill>
            <a:schemeClr val="tx1"/>
          </a:solidFill>
          <a:latin typeface="Franklin Gothic Medium" pitchFamily="34" charset="0"/>
        </a:defRPr>
      </a:lvl7pPr>
      <a:lvl8pPr marL="1371600" algn="l" rtl="0" eaLnBrk="1" fontAlgn="base" hangingPunct="1">
        <a:spcBef>
          <a:spcPct val="0"/>
        </a:spcBef>
        <a:spcAft>
          <a:spcPct val="0"/>
        </a:spcAft>
        <a:defRPr sz="2800">
          <a:solidFill>
            <a:schemeClr val="tx1"/>
          </a:solidFill>
          <a:latin typeface="Franklin Gothic Medium" pitchFamily="34" charset="0"/>
        </a:defRPr>
      </a:lvl8pPr>
      <a:lvl9pPr marL="1828800" algn="l" rtl="0" eaLnBrk="1" fontAlgn="base" hangingPunct="1">
        <a:spcBef>
          <a:spcPct val="0"/>
        </a:spcBef>
        <a:spcAft>
          <a:spcPct val="0"/>
        </a:spcAft>
        <a:defRPr sz="2800">
          <a:solidFill>
            <a:schemeClr val="tx1"/>
          </a:solidFill>
          <a:latin typeface="Franklin Gothic Medium" pitchFamily="34" charset="0"/>
        </a:defRPr>
      </a:lvl9pPr>
    </p:titleStyle>
    <p:bodyStyle>
      <a:lvl1pPr marL="342900" indent="-342900" algn="l" rtl="0" eaLnBrk="0" fontAlgn="base" hangingPunct="0">
        <a:spcBef>
          <a:spcPts val="800"/>
        </a:spcBef>
        <a:spcAft>
          <a:spcPct val="0"/>
        </a:spcAft>
        <a:buFont typeface="Arial" charset="0"/>
        <a:defRPr sz="1600" b="1" kern="1200">
          <a:solidFill>
            <a:schemeClr val="tx1"/>
          </a:solidFill>
          <a:latin typeface="Arial" pitchFamily="34" charset="0"/>
          <a:ea typeface="+mn-ea"/>
          <a:cs typeface="Arial" pitchFamily="34" charset="0"/>
        </a:defRPr>
      </a:lvl1pPr>
      <a:lvl2pPr marL="1730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Arial" pitchFamily="34" charset="0"/>
          <a:ea typeface="+mn-ea"/>
          <a:cs typeface="Arial" pitchFamily="34" charset="0"/>
        </a:defRPr>
      </a:lvl2pPr>
      <a:lvl3pPr marL="4016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Arial" pitchFamily="34" charset="0"/>
          <a:ea typeface="+mn-ea"/>
          <a:cs typeface="Arial" pitchFamily="34" charset="0"/>
        </a:defRPr>
      </a:lvl3pPr>
      <a:lvl4pPr marL="6302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Arial" pitchFamily="34" charset="0"/>
          <a:ea typeface="+mn-ea"/>
          <a:cs typeface="Arial" pitchFamily="34" charset="0"/>
        </a:defRPr>
      </a:lvl4pPr>
      <a:lvl5pPr marL="8588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Arial" pitchFamily="34" charset="0"/>
          <a:ea typeface="+mn-ea"/>
          <a:cs typeface="Arial" pitchFamily="34" charset="0"/>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ovéPole 1"/>
          <p:cNvSpPr txBox="1">
            <a:spLocks noChangeArrowheads="1"/>
          </p:cNvSpPr>
          <p:nvPr/>
        </p:nvSpPr>
        <p:spPr bwMode="auto">
          <a:xfrm>
            <a:off x="4211960" y="3140968"/>
            <a:ext cx="5148064" cy="4832092"/>
          </a:xfrm>
          <a:prstGeom prst="rect">
            <a:avLst/>
          </a:prstGeom>
          <a:noFill/>
          <a:ln w="9525">
            <a:noFill/>
            <a:miter lim="800000"/>
            <a:headEnd/>
            <a:tailEnd/>
          </a:ln>
        </p:spPr>
        <p:txBody>
          <a:bodyPr wrap="square">
            <a:spAutoFit/>
          </a:bodyPr>
          <a:lstStyle/>
          <a:p>
            <a:pPr defTabSz="719138"/>
            <a:r>
              <a:rPr lang="cs-CZ" sz="2000" b="1" dirty="0">
                <a:solidFill>
                  <a:schemeClr val="bg1"/>
                </a:solidFill>
                <a:latin typeface="Arial" charset="0"/>
              </a:rPr>
              <a:t>Předmět:	Stolničení	</a:t>
            </a:r>
          </a:p>
          <a:p>
            <a:pPr defTabSz="719138"/>
            <a:r>
              <a:rPr lang="cs-CZ" sz="2000" b="1" dirty="0">
                <a:solidFill>
                  <a:schemeClr val="bg1"/>
                </a:solidFill>
                <a:latin typeface="Arial" charset="0"/>
              </a:rPr>
              <a:t>Ročník:	</a:t>
            </a:r>
            <a:r>
              <a:rPr lang="cs-CZ" sz="2000" b="1" dirty="0" smtClean="0">
                <a:solidFill>
                  <a:schemeClr val="bg1"/>
                </a:solidFill>
                <a:latin typeface="Arial" charset="0"/>
              </a:rPr>
              <a:t>3. </a:t>
            </a:r>
            <a:endParaRPr lang="cs-CZ" sz="2000" b="1" dirty="0">
              <a:solidFill>
                <a:schemeClr val="bg1"/>
              </a:solidFill>
              <a:latin typeface="Arial" charset="0"/>
            </a:endParaRPr>
          </a:p>
          <a:p>
            <a:pPr defTabSz="719138"/>
            <a:r>
              <a:rPr lang="cs-CZ" sz="2000" b="1" dirty="0">
                <a:solidFill>
                  <a:schemeClr val="bg1"/>
                </a:solidFill>
                <a:latin typeface="Arial" charset="0"/>
              </a:rPr>
              <a:t>Téma:	</a:t>
            </a:r>
            <a:r>
              <a:rPr lang="cs-CZ" sz="2000" b="1" dirty="0" smtClean="0">
                <a:solidFill>
                  <a:schemeClr val="bg1"/>
                </a:solidFill>
                <a:latin typeface="Arial" charset="0"/>
              </a:rPr>
              <a:t>S</a:t>
            </a:r>
            <a:r>
              <a:rPr lang="cs-CZ" sz="2000" b="1" dirty="0" smtClean="0">
                <a:solidFill>
                  <a:schemeClr val="bg1"/>
                </a:solidFill>
              </a:rPr>
              <a:t>ouborné práce celků</a:t>
            </a:r>
          </a:p>
          <a:p>
            <a:pPr defTabSz="719138"/>
            <a:r>
              <a:rPr lang="cs-CZ" sz="2000" b="1" dirty="0" smtClean="0">
                <a:solidFill>
                  <a:schemeClr val="bg1"/>
                </a:solidFill>
              </a:rPr>
              <a:t>		gastronomie</a:t>
            </a:r>
            <a:endParaRPr lang="cs-CZ" sz="2000" b="1" dirty="0">
              <a:solidFill>
                <a:schemeClr val="bg1"/>
              </a:solidFill>
            </a:endParaRPr>
          </a:p>
          <a:p>
            <a:pPr defTabSz="719138"/>
            <a:r>
              <a:rPr lang="cs-CZ" sz="2000" b="1" dirty="0" smtClean="0">
                <a:solidFill>
                  <a:schemeClr val="bg1"/>
                </a:solidFill>
                <a:latin typeface="Arial" charset="0"/>
              </a:rPr>
              <a:t>Vypracovali: Ing</a:t>
            </a:r>
            <a:r>
              <a:rPr lang="cs-CZ" sz="2000" b="1" dirty="0">
                <a:solidFill>
                  <a:schemeClr val="bg1"/>
                </a:solidFill>
                <a:latin typeface="Arial" charset="0"/>
              </a:rPr>
              <a:t>. Romana Niklová</a:t>
            </a:r>
          </a:p>
          <a:p>
            <a:pPr defTabSz="719138"/>
            <a:r>
              <a:rPr lang="cs-CZ" sz="2000" b="1" dirty="0">
                <a:solidFill>
                  <a:schemeClr val="bg1"/>
                </a:solidFill>
                <a:latin typeface="Arial" charset="0"/>
              </a:rPr>
              <a:t>Materiál:      </a:t>
            </a:r>
            <a:r>
              <a:rPr lang="cs-CZ" sz="2000" b="1" i="1" dirty="0" smtClean="0">
                <a:solidFill>
                  <a:schemeClr val="bg1"/>
                </a:solidFill>
              </a:rPr>
              <a:t>VY_32_INOVACE_355</a:t>
            </a:r>
            <a:endParaRPr lang="cs-CZ" sz="2000" b="1" dirty="0">
              <a:solidFill>
                <a:schemeClr val="bg1"/>
              </a:solidFill>
              <a:latin typeface="Arial" charset="0"/>
            </a:endParaRPr>
          </a:p>
          <a:p>
            <a:pPr defTabSz="719138"/>
            <a:r>
              <a:rPr lang="cs-CZ" sz="2000" b="1" dirty="0">
                <a:solidFill>
                  <a:schemeClr val="bg1"/>
                </a:solidFill>
                <a:latin typeface="Arial" charset="0"/>
              </a:rPr>
              <a:t>Datum:	</a:t>
            </a:r>
            <a:r>
              <a:rPr lang="cs-CZ" sz="2000" b="1" dirty="0" smtClean="0">
                <a:solidFill>
                  <a:schemeClr val="bg1"/>
                </a:solidFill>
                <a:latin typeface="Arial" charset="0"/>
              </a:rPr>
              <a:t>10.10.2012</a:t>
            </a:r>
            <a:endParaRPr lang="cs-CZ" sz="2000" b="1" dirty="0">
              <a:solidFill>
                <a:schemeClr val="bg1"/>
              </a:solidFill>
              <a:latin typeface="Arial" charset="0"/>
            </a:endParaRPr>
          </a:p>
          <a:p>
            <a:pPr defTabSz="719138"/>
            <a:r>
              <a:rPr lang="cs-CZ" sz="2000" b="1" dirty="0">
                <a:solidFill>
                  <a:schemeClr val="bg1"/>
                </a:solidFill>
                <a:latin typeface="Arial" charset="0"/>
              </a:rPr>
              <a:t>Anotace:	</a:t>
            </a:r>
            <a:r>
              <a:rPr lang="cs-CZ" sz="2000" b="1" dirty="0" smtClean="0">
                <a:solidFill>
                  <a:schemeClr val="bg1"/>
                </a:solidFill>
                <a:latin typeface="Arial" charset="0"/>
              </a:rPr>
              <a:t>Banket – Servis </a:t>
            </a:r>
            <a:r>
              <a:rPr lang="cs-CZ" sz="2000" b="1" smtClean="0">
                <a:solidFill>
                  <a:schemeClr val="bg1"/>
                </a:solidFill>
                <a:latin typeface="Arial" charset="0"/>
              </a:rPr>
              <a:t>hlavního 		chodu a nápoje</a:t>
            </a:r>
            <a:endParaRPr lang="cs-CZ" sz="2000" b="1" dirty="0" smtClean="0">
              <a:solidFill>
                <a:schemeClr val="bg1"/>
              </a:solidFill>
              <a:latin typeface="Arial" charset="0"/>
            </a:endParaRPr>
          </a:p>
          <a:p>
            <a:pPr defTabSz="719138"/>
            <a:r>
              <a:rPr lang="cs-CZ" sz="2000" b="1" dirty="0" smtClean="0">
                <a:solidFill>
                  <a:schemeClr val="bg1"/>
                </a:solidFill>
                <a:latin typeface="Arial" charset="0"/>
              </a:rPr>
              <a:t>				</a:t>
            </a:r>
            <a:endParaRPr lang="cs-CZ" sz="3600" b="1" dirty="0">
              <a:solidFill>
                <a:schemeClr val="bg1"/>
              </a:solidFill>
              <a:latin typeface="Arial" charset="0"/>
            </a:endParaRPr>
          </a:p>
          <a:p>
            <a:pPr defTabSz="719138"/>
            <a:endParaRPr lang="cs-CZ" dirty="0">
              <a:latin typeface="Arial" charset="0"/>
            </a:endParaRPr>
          </a:p>
          <a:p>
            <a:pPr defTabSz="719138"/>
            <a:r>
              <a:rPr lang="cs-CZ" dirty="0">
                <a:latin typeface="Arial" charset="0"/>
              </a:rPr>
              <a:t>		</a:t>
            </a:r>
          </a:p>
          <a:p>
            <a:pPr defTabSz="719138"/>
            <a:endParaRPr lang="cs-CZ" dirty="0">
              <a:latin typeface="Arial" charset="0"/>
            </a:endParaRPr>
          </a:p>
          <a:p>
            <a:pPr defTabSz="719138"/>
            <a:endParaRPr lang="cs-CZ" dirty="0">
              <a:latin typeface="Arial" charset="0"/>
            </a:endParaRPr>
          </a:p>
          <a:p>
            <a:pPr defTabSz="719138"/>
            <a:r>
              <a:rPr lang="cs-CZ" dirty="0">
                <a:latin typeface="Arial" charset="0"/>
              </a:rPr>
              <a:t>	</a:t>
            </a:r>
          </a:p>
          <a:p>
            <a:pPr defTabSz="719138"/>
            <a:r>
              <a:rPr lang="cs-CZ" dirty="0">
                <a:latin typeface="Arial" charset="0"/>
              </a:rPr>
              <a:t>		</a:t>
            </a:r>
          </a:p>
        </p:txBody>
      </p:sp>
      <p:sp>
        <p:nvSpPr>
          <p:cNvPr id="4099" name="TextovéPole 2"/>
          <p:cNvSpPr txBox="1">
            <a:spLocks noChangeArrowheads="1"/>
          </p:cNvSpPr>
          <p:nvPr/>
        </p:nvSpPr>
        <p:spPr bwMode="auto">
          <a:xfrm>
            <a:off x="179512" y="2060848"/>
            <a:ext cx="4801314" cy="400110"/>
          </a:xfrm>
          <a:prstGeom prst="rect">
            <a:avLst/>
          </a:prstGeom>
          <a:noFill/>
          <a:ln w="9525">
            <a:noFill/>
            <a:miter lim="800000"/>
            <a:headEnd/>
            <a:tailEnd/>
          </a:ln>
        </p:spPr>
        <p:txBody>
          <a:bodyPr wrap="none">
            <a:spAutoFit/>
          </a:bodyPr>
          <a:lstStyle/>
          <a:p>
            <a:r>
              <a:rPr lang="cs-CZ" sz="2000" b="1" dirty="0">
                <a:latin typeface="Arial" charset="0"/>
              </a:rPr>
              <a:t>Obor: </a:t>
            </a:r>
            <a:r>
              <a:rPr lang="cs-CZ" sz="2000" dirty="0">
                <a:latin typeface="Arial" charset="0"/>
              </a:rPr>
              <a:t>	</a:t>
            </a:r>
            <a:r>
              <a:rPr lang="cs-CZ" sz="2000" b="1" dirty="0">
                <a:latin typeface="Arial" charset="0"/>
              </a:rPr>
              <a:t>65-51-H/01 </a:t>
            </a:r>
            <a:r>
              <a:rPr lang="cs-CZ" sz="2000" b="1" dirty="0" smtClean="0">
                <a:latin typeface="Arial" charset="0"/>
              </a:rPr>
              <a:t>Kuchař-číšník</a:t>
            </a:r>
            <a:r>
              <a:rPr lang="cs-CZ" sz="1600" dirty="0">
                <a:latin typeface="Arial" charset="0"/>
              </a:rPr>
              <a:t>	</a:t>
            </a:r>
            <a:endParaRPr lang="cs-CZ"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468313" y="0"/>
            <a:ext cx="7991475" cy="1477963"/>
          </a:xfrm>
          <a:prstGeom prst="rect">
            <a:avLst/>
          </a:prstGeom>
          <a:noFill/>
          <a:ln w="9525">
            <a:noFill/>
            <a:miter lim="800000"/>
            <a:headEnd/>
            <a:tailEnd/>
          </a:ln>
        </p:spPr>
        <p:txBody>
          <a:bodyPr>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123" name="Obdélník 3"/>
          <p:cNvSpPr>
            <a:spLocks noChangeArrowheads="1"/>
          </p:cNvSpPr>
          <p:nvPr/>
        </p:nvSpPr>
        <p:spPr bwMode="auto">
          <a:xfrm>
            <a:off x="539750" y="260350"/>
            <a:ext cx="7993063" cy="707886"/>
          </a:xfrm>
          <a:prstGeom prst="rect">
            <a:avLst/>
          </a:prstGeom>
          <a:noFill/>
          <a:ln w="9525">
            <a:noFill/>
            <a:miter lim="800000"/>
            <a:headEnd/>
            <a:tailEnd/>
          </a:ln>
        </p:spPr>
        <p:txBody>
          <a:bodyPr>
            <a:spAutoFit/>
          </a:bodyPr>
          <a:lstStyle/>
          <a:p>
            <a:pPr algn="ctr">
              <a:defRPr/>
            </a:pPr>
            <a:r>
              <a:rPr lang="cs-CZ" sz="4000" b="1" dirty="0" smtClean="0">
                <a:solidFill>
                  <a:srgbClr val="00B050"/>
                </a:solidFill>
                <a:latin typeface="Arial" pitchFamily="34" charset="0"/>
                <a:cs typeface="Arial" pitchFamily="34" charset="0"/>
              </a:rPr>
              <a:t>Formát SOP</a:t>
            </a:r>
            <a:endParaRPr lang="cs-CZ" sz="2000" u="sng" dirty="0">
              <a:latin typeface="Arial" pitchFamily="34" charset="0"/>
              <a:cs typeface="Arial" pitchFamily="34" charset="0"/>
            </a:endParaRP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6" name="Obdélník 5"/>
          <p:cNvSpPr/>
          <p:nvPr/>
        </p:nvSpPr>
        <p:spPr>
          <a:xfrm>
            <a:off x="395536" y="1196752"/>
            <a:ext cx="7920880" cy="3970318"/>
          </a:xfrm>
          <a:prstGeom prst="rect">
            <a:avLst/>
          </a:prstGeom>
        </p:spPr>
        <p:txBody>
          <a:bodyPr wrap="square">
            <a:spAutoFit/>
          </a:bodyPr>
          <a:lstStyle/>
          <a:p>
            <a:pPr marL="457200" indent="-457200">
              <a:lnSpc>
                <a:spcPct val="150000"/>
              </a:lnSpc>
              <a:buFont typeface="Arial" pitchFamily="34" charset="0"/>
              <a:buChar char="•"/>
            </a:pPr>
            <a:r>
              <a:rPr lang="cs-CZ" sz="2400" b="1" dirty="0" smtClean="0">
                <a:latin typeface="Arial" charset="0"/>
              </a:rPr>
              <a:t>Písmo </a:t>
            </a:r>
            <a:r>
              <a:rPr lang="cs-CZ" sz="2400" b="1" dirty="0" err="1" smtClean="0">
                <a:latin typeface="Arial" charset="0"/>
              </a:rPr>
              <a:t>Ariel</a:t>
            </a:r>
            <a:r>
              <a:rPr lang="cs-CZ" sz="2400" b="1" dirty="0" smtClean="0">
                <a:latin typeface="Arial" charset="0"/>
              </a:rPr>
              <a:t>, běžný text - velikost písma 12</a:t>
            </a:r>
          </a:p>
          <a:p>
            <a:pPr marL="457200" indent="-457200">
              <a:lnSpc>
                <a:spcPct val="150000"/>
              </a:lnSpc>
              <a:buFont typeface="Arial" pitchFamily="34" charset="0"/>
              <a:buChar char="•"/>
            </a:pPr>
            <a:r>
              <a:rPr lang="cs-CZ" sz="2400" b="1" dirty="0" smtClean="0">
                <a:latin typeface="Arial" charset="0"/>
              </a:rPr>
              <a:t>Rovnání textu do bloků</a:t>
            </a:r>
          </a:p>
          <a:p>
            <a:pPr marL="457200" indent="-457200">
              <a:lnSpc>
                <a:spcPct val="150000"/>
              </a:lnSpc>
              <a:buFont typeface="Arial" pitchFamily="34" charset="0"/>
              <a:buChar char="•"/>
            </a:pPr>
            <a:r>
              <a:rPr lang="cs-CZ" sz="2400" b="1" dirty="0" smtClean="0">
                <a:latin typeface="Arial" charset="0"/>
              </a:rPr>
              <a:t>Jednoduché řádkování</a:t>
            </a:r>
          </a:p>
          <a:p>
            <a:pPr marL="457200" indent="-457200">
              <a:lnSpc>
                <a:spcPct val="150000"/>
              </a:lnSpc>
              <a:buFont typeface="Arial" pitchFamily="34" charset="0"/>
              <a:buChar char="•"/>
            </a:pPr>
            <a:r>
              <a:rPr lang="cs-CZ" sz="2400" b="1" dirty="0" smtClean="0">
                <a:latin typeface="Arial" charset="0"/>
              </a:rPr>
              <a:t>Používat tabulátory, ne opakovaně mezerník</a:t>
            </a:r>
          </a:p>
          <a:p>
            <a:pPr marL="457200" indent="-457200">
              <a:lnSpc>
                <a:spcPct val="150000"/>
              </a:lnSpc>
              <a:buFont typeface="Arial" pitchFamily="34" charset="0"/>
              <a:buChar char="•"/>
            </a:pPr>
            <a:r>
              <a:rPr lang="cs-CZ" sz="2400" b="1" dirty="0" smtClean="0">
                <a:latin typeface="Arial" charset="0"/>
              </a:rPr>
              <a:t>Až </a:t>
            </a:r>
            <a:r>
              <a:rPr lang="cs-CZ" sz="2400" b="1" u="sng" dirty="0" smtClean="0">
                <a:latin typeface="Arial" charset="0"/>
              </a:rPr>
              <a:t>ZA</a:t>
            </a:r>
            <a:r>
              <a:rPr lang="cs-CZ" sz="2400" b="1" dirty="0" smtClean="0">
                <a:latin typeface="Arial" charset="0"/>
              </a:rPr>
              <a:t> každým interpunkčním znamínkem je mezera (u pomlčky z obou stran)</a:t>
            </a:r>
          </a:p>
          <a:p>
            <a:pPr marL="457200" indent="-457200">
              <a:lnSpc>
                <a:spcPct val="150000"/>
              </a:lnSpc>
              <a:buFont typeface="Arial" pitchFamily="34" charset="0"/>
              <a:buChar char="•"/>
            </a:pPr>
            <a:r>
              <a:rPr lang="cs-CZ" sz="2400" b="1" dirty="0" smtClean="0">
                <a:latin typeface="Arial" charset="0"/>
              </a:rPr>
              <a:t>Číslovat stránky práce</a:t>
            </a:r>
          </a:p>
        </p:txBody>
      </p:sp>
      <p:pic>
        <p:nvPicPr>
          <p:cNvPr id="5130" name="Picture 10" descr="C:\Users\souhorky\AppData\Local\Microsoft\Windows\Temporary Internet Files\Content.IE5\9KDWUIWT\MC900217696[1].wmf"/>
          <p:cNvPicPr>
            <a:picLocks noChangeAspect="1" noChangeArrowheads="1"/>
          </p:cNvPicPr>
          <p:nvPr/>
        </p:nvPicPr>
        <p:blipFill>
          <a:blip r:embed="rId3" cstate="print"/>
          <a:srcRect/>
          <a:stretch>
            <a:fillRect/>
          </a:stretch>
        </p:blipFill>
        <p:spPr bwMode="auto">
          <a:xfrm>
            <a:off x="5868144" y="2636912"/>
            <a:ext cx="2983463" cy="303556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395536" y="0"/>
            <a:ext cx="7991475" cy="1477328"/>
          </a:xfrm>
          <a:prstGeom prst="rect">
            <a:avLst/>
          </a:prstGeom>
          <a:noFill/>
          <a:ln w="9525">
            <a:noFill/>
            <a:miter lim="800000"/>
            <a:headEnd/>
            <a:tailEnd/>
          </a:ln>
        </p:spPr>
        <p:txBody>
          <a:bodyPr wrap="square">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9" name="Obdélník 8"/>
          <p:cNvSpPr/>
          <p:nvPr/>
        </p:nvSpPr>
        <p:spPr>
          <a:xfrm>
            <a:off x="467544" y="260648"/>
            <a:ext cx="8100392" cy="615553"/>
          </a:xfrm>
          <a:prstGeom prst="rect">
            <a:avLst/>
          </a:prstGeom>
        </p:spPr>
        <p:txBody>
          <a:bodyPr wrap="square">
            <a:spAutoFit/>
          </a:bodyPr>
          <a:lstStyle/>
          <a:p>
            <a:pPr algn="ctr">
              <a:defRPr/>
            </a:pPr>
            <a:r>
              <a:rPr lang="cs-CZ" sz="3400" b="1" dirty="0" smtClean="0">
                <a:solidFill>
                  <a:srgbClr val="00B050"/>
                </a:solidFill>
                <a:latin typeface="Arial" pitchFamily="34" charset="0"/>
                <a:cs typeface="Arial" pitchFamily="34" charset="0"/>
              </a:rPr>
              <a:t>Banket – </a:t>
            </a:r>
            <a:r>
              <a:rPr lang="cs-CZ" sz="3000" b="1" dirty="0" smtClean="0">
                <a:solidFill>
                  <a:srgbClr val="00B050"/>
                </a:solidFill>
                <a:latin typeface="Arial" pitchFamily="34" charset="0"/>
                <a:cs typeface="Arial" pitchFamily="34" charset="0"/>
              </a:rPr>
              <a:t>servis hlavního chodu a nápoje</a:t>
            </a:r>
            <a:endParaRPr lang="cs-CZ" sz="3000" u="sng" dirty="0">
              <a:latin typeface="Arial" pitchFamily="34" charset="0"/>
              <a:cs typeface="Arial" pitchFamily="34" charset="0"/>
            </a:endParaRPr>
          </a:p>
        </p:txBody>
      </p:sp>
      <p:sp>
        <p:nvSpPr>
          <p:cNvPr id="8" name="Obdélník 7"/>
          <p:cNvSpPr/>
          <p:nvPr/>
        </p:nvSpPr>
        <p:spPr>
          <a:xfrm>
            <a:off x="251520" y="1124744"/>
            <a:ext cx="8568952" cy="5170646"/>
          </a:xfrm>
          <a:prstGeom prst="rect">
            <a:avLst/>
          </a:prstGeom>
        </p:spPr>
        <p:txBody>
          <a:bodyPr wrap="square">
            <a:spAutoFit/>
          </a:bodyPr>
          <a:lstStyle/>
          <a:p>
            <a:pPr marL="457200" indent="-457200">
              <a:lnSpc>
                <a:spcPct val="150000"/>
              </a:lnSpc>
              <a:buFont typeface="Arial" pitchFamily="34" charset="0"/>
              <a:buChar char="•"/>
            </a:pPr>
            <a:r>
              <a:rPr lang="cs-CZ" sz="2200" dirty="0" smtClean="0">
                <a:latin typeface="Arial" pitchFamily="34" charset="0"/>
                <a:cs typeface="Arial" pitchFamily="34" charset="0"/>
              </a:rPr>
              <a:t>Typ zvolené banketní obsluhy vychází z počtu hostů </a:t>
            </a:r>
          </a:p>
          <a:p>
            <a:pPr marL="457200" indent="-457200">
              <a:lnSpc>
                <a:spcPct val="150000"/>
              </a:lnSpc>
            </a:pPr>
            <a:r>
              <a:rPr lang="cs-CZ" sz="2200" dirty="0" smtClean="0">
                <a:latin typeface="Arial" pitchFamily="34" charset="0"/>
                <a:cs typeface="Arial" pitchFamily="34" charset="0"/>
              </a:rPr>
              <a:t>	</a:t>
            </a:r>
            <a:r>
              <a:rPr lang="cs-CZ" sz="2200" dirty="0" smtClean="0">
                <a:latin typeface="Arial" pitchFamily="34" charset="0"/>
                <a:cs typeface="Arial" pitchFamily="34" charset="0"/>
              </a:rPr>
              <a:t>- překládání z mís hostům přímo na talíře zleva</a:t>
            </a:r>
          </a:p>
          <a:p>
            <a:pPr marL="457200" indent="-457200">
              <a:lnSpc>
                <a:spcPct val="150000"/>
              </a:lnSpc>
            </a:pPr>
            <a:r>
              <a:rPr lang="cs-CZ" sz="2200" dirty="0" smtClean="0">
                <a:latin typeface="Arial" pitchFamily="34" charset="0"/>
                <a:cs typeface="Arial" pitchFamily="34" charset="0"/>
              </a:rPr>
              <a:t>	</a:t>
            </a:r>
            <a:r>
              <a:rPr lang="cs-CZ" sz="2200" dirty="0" smtClean="0">
                <a:latin typeface="Arial" pitchFamily="34" charset="0"/>
                <a:cs typeface="Arial" pitchFamily="34" charset="0"/>
              </a:rPr>
              <a:t>- a la </a:t>
            </a:r>
            <a:r>
              <a:rPr lang="cs-CZ" sz="2200" dirty="0" err="1" smtClean="0">
                <a:latin typeface="Arial" pitchFamily="34" charset="0"/>
                <a:cs typeface="Arial" pitchFamily="34" charset="0"/>
              </a:rPr>
              <a:t>gloš</a:t>
            </a:r>
            <a:endParaRPr lang="cs-CZ" sz="2200" dirty="0" smtClean="0">
              <a:latin typeface="Arial" pitchFamily="34" charset="0"/>
              <a:cs typeface="Arial" pitchFamily="34" charset="0"/>
            </a:endParaRPr>
          </a:p>
          <a:p>
            <a:pPr marL="457200" indent="-457200">
              <a:lnSpc>
                <a:spcPct val="150000"/>
              </a:lnSpc>
            </a:pPr>
            <a:r>
              <a:rPr lang="cs-CZ" sz="2200" dirty="0" smtClean="0">
                <a:latin typeface="Arial" pitchFamily="34" charset="0"/>
                <a:cs typeface="Arial" pitchFamily="34" charset="0"/>
              </a:rPr>
              <a:t>	</a:t>
            </a:r>
            <a:r>
              <a:rPr lang="cs-CZ" sz="2200" dirty="0" smtClean="0">
                <a:latin typeface="Arial" pitchFamily="34" charset="0"/>
                <a:cs typeface="Arial" pitchFamily="34" charset="0"/>
              </a:rPr>
              <a:t>- překládáním z mís přes </a:t>
            </a:r>
            <a:r>
              <a:rPr lang="cs-CZ" sz="2200" dirty="0" err="1" smtClean="0">
                <a:latin typeface="Arial" pitchFamily="34" charset="0"/>
                <a:cs typeface="Arial" pitchFamily="34" charset="0"/>
              </a:rPr>
              <a:t>keridon</a:t>
            </a:r>
            <a:endParaRPr lang="cs-CZ" sz="2200" dirty="0" smtClean="0">
              <a:latin typeface="Arial" pitchFamily="34" charset="0"/>
              <a:cs typeface="Arial" pitchFamily="34" charset="0"/>
            </a:endParaRPr>
          </a:p>
          <a:p>
            <a:pPr marL="457200" indent="-457200">
              <a:lnSpc>
                <a:spcPct val="150000"/>
              </a:lnSpc>
              <a:buFont typeface="Arial" pitchFamily="34" charset="0"/>
              <a:buChar char="•"/>
            </a:pPr>
            <a:r>
              <a:rPr lang="cs-CZ" sz="2200" dirty="0" smtClean="0">
                <a:latin typeface="Arial" pitchFamily="34" charset="0"/>
                <a:cs typeface="Arial" pitchFamily="34" charset="0"/>
              </a:rPr>
              <a:t>Společné nástupy a odchody na pokyn vedoucího banketu</a:t>
            </a:r>
          </a:p>
          <a:p>
            <a:pPr marL="457200" indent="-457200">
              <a:lnSpc>
                <a:spcPct val="150000"/>
              </a:lnSpc>
              <a:buFont typeface="Arial" pitchFamily="34" charset="0"/>
              <a:buChar char="•"/>
            </a:pPr>
            <a:r>
              <a:rPr lang="cs-CZ" sz="2200" dirty="0" smtClean="0">
                <a:latin typeface="Arial" pitchFamily="34" charset="0"/>
                <a:cs typeface="Arial" pitchFamily="34" charset="0"/>
              </a:rPr>
              <a:t>Zrcadlová obsluha</a:t>
            </a:r>
          </a:p>
          <a:p>
            <a:pPr marL="457200" indent="-457200">
              <a:lnSpc>
                <a:spcPct val="150000"/>
              </a:lnSpc>
              <a:buFont typeface="Arial" pitchFamily="34" charset="0"/>
              <a:buChar char="•"/>
            </a:pPr>
            <a:r>
              <a:rPr lang="cs-CZ" sz="2200" dirty="0" smtClean="0">
                <a:latin typeface="Arial" pitchFamily="34" charset="0"/>
                <a:cs typeface="Arial" pitchFamily="34" charset="0"/>
              </a:rPr>
              <a:t>Host se nesmí dostat „do kleští“</a:t>
            </a:r>
          </a:p>
          <a:p>
            <a:pPr marL="457200" indent="-457200">
              <a:lnSpc>
                <a:spcPct val="150000"/>
              </a:lnSpc>
              <a:buFont typeface="Arial" pitchFamily="34" charset="0"/>
              <a:buChar char="•"/>
            </a:pPr>
            <a:r>
              <a:rPr lang="cs-CZ" sz="2200" dirty="0" smtClean="0">
                <a:latin typeface="Arial" pitchFamily="34" charset="0"/>
                <a:cs typeface="Arial" pitchFamily="34" charset="0"/>
              </a:rPr>
              <a:t>Používáme </a:t>
            </a:r>
            <a:r>
              <a:rPr lang="cs-CZ" sz="2200" dirty="0" err="1" smtClean="0">
                <a:latin typeface="Arial" pitchFamily="34" charset="0"/>
                <a:cs typeface="Arial" pitchFamily="34" charset="0"/>
              </a:rPr>
              <a:t>nachservis</a:t>
            </a:r>
            <a:endParaRPr lang="cs-CZ" sz="2200" dirty="0" smtClean="0">
              <a:latin typeface="Arial" pitchFamily="34" charset="0"/>
              <a:cs typeface="Arial" pitchFamily="34" charset="0"/>
            </a:endParaRPr>
          </a:p>
          <a:p>
            <a:pPr marL="457200" indent="-457200">
              <a:lnSpc>
                <a:spcPct val="150000"/>
              </a:lnSpc>
              <a:buFont typeface="Arial" pitchFamily="34" charset="0"/>
              <a:buChar char="•"/>
            </a:pPr>
            <a:r>
              <a:rPr lang="cs-CZ" sz="2200" dirty="0" smtClean="0">
                <a:latin typeface="Arial" pitchFamily="34" charset="0"/>
                <a:cs typeface="Arial" pitchFamily="34" charset="0"/>
              </a:rPr>
              <a:t>Nápoje se u tabule prezentují, ale nedegustují</a:t>
            </a:r>
          </a:p>
          <a:p>
            <a:pPr marL="457200" indent="-457200">
              <a:lnSpc>
                <a:spcPct val="150000"/>
              </a:lnSpc>
              <a:buFont typeface="Arial" pitchFamily="34" charset="0"/>
              <a:buChar char="•"/>
            </a:pPr>
            <a:endParaRPr lang="cs-CZ" sz="2200" dirty="0" smtClean="0">
              <a:latin typeface="Arial" pitchFamily="34" charset="0"/>
              <a:cs typeface="Arial" pitchFamily="34" charset="0"/>
            </a:endParaRPr>
          </a:p>
        </p:txBody>
      </p:sp>
      <p:pic>
        <p:nvPicPr>
          <p:cNvPr id="1033" name="Picture 9" descr="C:\Users\souhorky\AppData\Local\Microsoft\Windows\Temporary Internet Files\Content.IE5\XO82L8MY\MC900292954[1].wmf"/>
          <p:cNvPicPr>
            <a:picLocks noChangeAspect="1" noChangeArrowheads="1"/>
          </p:cNvPicPr>
          <p:nvPr/>
        </p:nvPicPr>
        <p:blipFill>
          <a:blip r:embed="rId3" cstate="print"/>
          <a:srcRect/>
          <a:stretch>
            <a:fillRect/>
          </a:stretch>
        </p:blipFill>
        <p:spPr bwMode="auto">
          <a:xfrm>
            <a:off x="6660232" y="3717032"/>
            <a:ext cx="2232248" cy="2149198"/>
          </a:xfrm>
          <a:prstGeom prst="rect">
            <a:avLst/>
          </a:prstGeom>
          <a:noFill/>
        </p:spPr>
      </p:pic>
      <p:pic>
        <p:nvPicPr>
          <p:cNvPr id="1034" name="Picture 10" descr="C:\Users\souhorky\AppData\Local\Microsoft\Windows\Temporary Internet Files\Content.IE5\FQ367PPU\MC900199547[1].wmf"/>
          <p:cNvPicPr>
            <a:picLocks noChangeAspect="1" noChangeArrowheads="1"/>
          </p:cNvPicPr>
          <p:nvPr/>
        </p:nvPicPr>
        <p:blipFill>
          <a:blip r:embed="rId4" cstate="print"/>
          <a:srcRect/>
          <a:stretch>
            <a:fillRect/>
          </a:stretch>
        </p:blipFill>
        <p:spPr bwMode="auto">
          <a:xfrm>
            <a:off x="6876256" y="1340768"/>
            <a:ext cx="1944216" cy="197336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611560" y="0"/>
            <a:ext cx="7991475" cy="1477328"/>
          </a:xfrm>
          <a:prstGeom prst="rect">
            <a:avLst/>
          </a:prstGeom>
          <a:noFill/>
          <a:ln w="9525">
            <a:noFill/>
            <a:miter lim="800000"/>
            <a:headEnd/>
            <a:tailEnd/>
          </a:ln>
        </p:spPr>
        <p:txBody>
          <a:bodyPr wrap="square">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9" name="Obdélník 8"/>
          <p:cNvSpPr/>
          <p:nvPr/>
        </p:nvSpPr>
        <p:spPr>
          <a:xfrm>
            <a:off x="467544" y="260648"/>
            <a:ext cx="8100392" cy="615553"/>
          </a:xfrm>
          <a:prstGeom prst="rect">
            <a:avLst/>
          </a:prstGeom>
        </p:spPr>
        <p:txBody>
          <a:bodyPr wrap="square">
            <a:spAutoFit/>
          </a:bodyPr>
          <a:lstStyle/>
          <a:p>
            <a:pPr algn="ctr">
              <a:defRPr/>
            </a:pPr>
            <a:r>
              <a:rPr lang="cs-CZ" sz="3400" b="1" dirty="0" smtClean="0">
                <a:solidFill>
                  <a:srgbClr val="00B050"/>
                </a:solidFill>
                <a:latin typeface="Arial" pitchFamily="34" charset="0"/>
                <a:cs typeface="Arial" pitchFamily="34" charset="0"/>
              </a:rPr>
              <a:t>Banket – </a:t>
            </a:r>
            <a:r>
              <a:rPr lang="cs-CZ" sz="3000" b="1" dirty="0" smtClean="0">
                <a:solidFill>
                  <a:srgbClr val="00B050"/>
                </a:solidFill>
                <a:latin typeface="Arial" pitchFamily="34" charset="0"/>
                <a:cs typeface="Arial" pitchFamily="34" charset="0"/>
              </a:rPr>
              <a:t>servis hlavního chodu a nápoje</a:t>
            </a:r>
            <a:endParaRPr lang="cs-CZ" sz="3000" u="sng" dirty="0">
              <a:latin typeface="Arial" pitchFamily="34" charset="0"/>
              <a:cs typeface="Arial" pitchFamily="34" charset="0"/>
            </a:endParaRPr>
          </a:p>
        </p:txBody>
      </p:sp>
      <p:sp>
        <p:nvSpPr>
          <p:cNvPr id="8" name="Obdélník 7"/>
          <p:cNvSpPr/>
          <p:nvPr/>
        </p:nvSpPr>
        <p:spPr>
          <a:xfrm>
            <a:off x="251520" y="908720"/>
            <a:ext cx="8568952" cy="5170646"/>
          </a:xfrm>
          <a:prstGeom prst="rect">
            <a:avLst/>
          </a:prstGeom>
        </p:spPr>
        <p:txBody>
          <a:bodyPr wrap="square">
            <a:spAutoFit/>
          </a:bodyPr>
          <a:lstStyle/>
          <a:p>
            <a:pPr marL="457200" indent="-457200">
              <a:lnSpc>
                <a:spcPct val="150000"/>
              </a:lnSpc>
            </a:pPr>
            <a:r>
              <a:rPr lang="cs-CZ" sz="2200" b="1" dirty="0" smtClean="0">
                <a:latin typeface="Arial" pitchFamily="34" charset="0"/>
                <a:cs typeface="Arial" pitchFamily="34" charset="0"/>
              </a:rPr>
              <a:t>Pořadí servisu jednotlivých částí hlavního chodu:</a:t>
            </a:r>
          </a:p>
          <a:p>
            <a:pPr marL="457200" indent="-457200">
              <a:lnSpc>
                <a:spcPct val="150000"/>
              </a:lnSpc>
              <a:buFont typeface="Arial" pitchFamily="34" charset="0"/>
              <a:buChar char="•"/>
            </a:pPr>
            <a:r>
              <a:rPr lang="cs-CZ" sz="2200" dirty="0" err="1" smtClean="0">
                <a:latin typeface="Arial" pitchFamily="34" charset="0"/>
                <a:cs typeface="Arial" pitchFamily="34" charset="0"/>
              </a:rPr>
              <a:t>Debaras</a:t>
            </a:r>
            <a:r>
              <a:rPr lang="cs-CZ" sz="2200" dirty="0" smtClean="0">
                <a:latin typeface="Arial" pitchFamily="34" charset="0"/>
                <a:cs typeface="Arial" pitchFamily="34" charset="0"/>
              </a:rPr>
              <a:t> </a:t>
            </a:r>
            <a:r>
              <a:rPr lang="cs-CZ" sz="2200" dirty="0" err="1" smtClean="0">
                <a:latin typeface="Arial" pitchFamily="34" charset="0"/>
                <a:cs typeface="Arial" pitchFamily="34" charset="0"/>
              </a:rPr>
              <a:t>mezichodu</a:t>
            </a:r>
            <a:r>
              <a:rPr lang="cs-CZ" sz="2200" dirty="0" smtClean="0">
                <a:latin typeface="Arial" pitchFamily="34" charset="0"/>
                <a:cs typeface="Arial" pitchFamily="34" charset="0"/>
              </a:rPr>
              <a:t> a skla po nápoji</a:t>
            </a:r>
          </a:p>
          <a:p>
            <a:pPr marL="457200" indent="-457200">
              <a:lnSpc>
                <a:spcPct val="150000"/>
              </a:lnSpc>
              <a:buFont typeface="Arial" pitchFamily="34" charset="0"/>
              <a:buChar char="•"/>
            </a:pPr>
            <a:r>
              <a:rPr lang="cs-CZ" sz="2200" dirty="0" smtClean="0">
                <a:latin typeface="Arial" pitchFamily="34" charset="0"/>
                <a:cs typeface="Arial" pitchFamily="34" charset="0"/>
              </a:rPr>
              <a:t>Doplnění pečiva na </a:t>
            </a:r>
            <a:r>
              <a:rPr lang="cs-CZ" sz="2200" dirty="0" err="1" smtClean="0">
                <a:latin typeface="Arial" pitchFamily="34" charset="0"/>
                <a:cs typeface="Arial" pitchFamily="34" charset="0"/>
              </a:rPr>
              <a:t>couvertový</a:t>
            </a:r>
            <a:r>
              <a:rPr lang="cs-CZ" sz="2200" dirty="0" smtClean="0">
                <a:latin typeface="Arial" pitchFamily="34" charset="0"/>
                <a:cs typeface="Arial" pitchFamily="34" charset="0"/>
              </a:rPr>
              <a:t> talíř</a:t>
            </a:r>
          </a:p>
          <a:p>
            <a:pPr marL="457200" indent="-457200">
              <a:lnSpc>
                <a:spcPct val="150000"/>
              </a:lnSpc>
              <a:buFont typeface="Arial" pitchFamily="34" charset="0"/>
              <a:buChar char="•"/>
            </a:pPr>
            <a:r>
              <a:rPr lang="cs-CZ" sz="2200" dirty="0" smtClean="0">
                <a:latin typeface="Arial" pitchFamily="34" charset="0"/>
                <a:cs typeface="Arial" pitchFamily="34" charset="0"/>
              </a:rPr>
              <a:t>Servis nápoje k hlavnímu chodu (kam s ním na dolití? </a:t>
            </a:r>
            <a:r>
              <a:rPr lang="cs-CZ" sz="2200" b="1" dirty="0" smtClean="0">
                <a:solidFill>
                  <a:srgbClr val="FF0000"/>
                </a:solidFill>
                <a:latin typeface="Arial" pitchFamily="34" charset="0"/>
                <a:cs typeface="Arial" pitchFamily="34" charset="0"/>
                <a:sym typeface="Wingdings"/>
              </a:rPr>
              <a:t></a:t>
            </a:r>
            <a:r>
              <a:rPr lang="cs-CZ" sz="2200" dirty="0" smtClean="0">
                <a:latin typeface="Arial" pitchFamily="34" charset="0"/>
                <a:cs typeface="Arial" pitchFamily="34" charset="0"/>
                <a:sym typeface="Wingdings"/>
              </a:rPr>
              <a:t>)</a:t>
            </a:r>
            <a:endParaRPr lang="cs-CZ" sz="2200" dirty="0" smtClean="0">
              <a:latin typeface="Arial" pitchFamily="34" charset="0"/>
              <a:cs typeface="Arial" pitchFamily="34" charset="0"/>
            </a:endParaRPr>
          </a:p>
          <a:p>
            <a:pPr marL="457200" indent="-457200">
              <a:lnSpc>
                <a:spcPct val="150000"/>
              </a:lnSpc>
              <a:buFont typeface="Arial" pitchFamily="34" charset="0"/>
              <a:buChar char="•"/>
            </a:pPr>
            <a:r>
              <a:rPr lang="cs-CZ" sz="2200" dirty="0" smtClean="0">
                <a:latin typeface="Arial" pitchFamily="34" charset="0"/>
                <a:cs typeface="Arial" pitchFamily="34" charset="0"/>
              </a:rPr>
              <a:t>Založení </a:t>
            </a:r>
            <a:r>
              <a:rPr lang="cs-CZ" sz="2200" dirty="0" err="1" smtClean="0">
                <a:latin typeface="Arial" pitchFamily="34" charset="0"/>
                <a:cs typeface="Arial" pitchFamily="34" charset="0"/>
              </a:rPr>
              <a:t>nahřátých</a:t>
            </a:r>
            <a:r>
              <a:rPr lang="cs-CZ" sz="2200" dirty="0" smtClean="0">
                <a:latin typeface="Arial" pitchFamily="34" charset="0"/>
                <a:cs typeface="Arial" pitchFamily="34" charset="0"/>
              </a:rPr>
              <a:t> talířů na pokrm, talířků na kosti apod.</a:t>
            </a:r>
          </a:p>
          <a:p>
            <a:pPr marL="457200" indent="-457200">
              <a:lnSpc>
                <a:spcPct val="150000"/>
              </a:lnSpc>
              <a:buFont typeface="Arial" pitchFamily="34" charset="0"/>
              <a:buChar char="•"/>
            </a:pPr>
            <a:r>
              <a:rPr lang="cs-CZ" sz="2200" dirty="0" smtClean="0">
                <a:latin typeface="Arial" pitchFamily="34" charset="0"/>
                <a:cs typeface="Arial" pitchFamily="34" charset="0"/>
              </a:rPr>
              <a:t>Servis </a:t>
            </a:r>
            <a:r>
              <a:rPr lang="cs-CZ" sz="2200" dirty="0" err="1" smtClean="0">
                <a:latin typeface="Arial" pitchFamily="34" charset="0"/>
                <a:cs typeface="Arial" pitchFamily="34" charset="0"/>
              </a:rPr>
              <a:t>event</a:t>
            </a:r>
            <a:r>
              <a:rPr lang="cs-CZ" sz="2200" dirty="0" smtClean="0">
                <a:latin typeface="Arial" pitchFamily="34" charset="0"/>
                <a:cs typeface="Arial" pitchFamily="34" charset="0"/>
              </a:rPr>
              <a:t>. studené přílohy</a:t>
            </a:r>
          </a:p>
          <a:p>
            <a:pPr marL="457200" indent="-457200">
              <a:lnSpc>
                <a:spcPct val="150000"/>
              </a:lnSpc>
              <a:buFont typeface="Arial" pitchFamily="34" charset="0"/>
              <a:buChar char="•"/>
            </a:pPr>
            <a:r>
              <a:rPr lang="cs-CZ" sz="2200" dirty="0" smtClean="0">
                <a:latin typeface="Arial" pitchFamily="34" charset="0"/>
                <a:cs typeface="Arial" pitchFamily="34" charset="0"/>
              </a:rPr>
              <a:t>Servis masa vpravo na talíř k noži</a:t>
            </a:r>
          </a:p>
          <a:p>
            <a:pPr marL="457200" indent="-457200">
              <a:lnSpc>
                <a:spcPct val="150000"/>
              </a:lnSpc>
              <a:buFont typeface="Arial" pitchFamily="34" charset="0"/>
              <a:buChar char="•"/>
            </a:pPr>
            <a:r>
              <a:rPr lang="cs-CZ" sz="2200" dirty="0" smtClean="0">
                <a:latin typeface="Arial" pitchFamily="34" charset="0"/>
                <a:cs typeface="Arial" pitchFamily="34" charset="0"/>
              </a:rPr>
              <a:t>Omáčkou přeléváme, šťávou podléváme</a:t>
            </a:r>
          </a:p>
          <a:p>
            <a:pPr marL="457200" indent="-457200">
              <a:lnSpc>
                <a:spcPct val="150000"/>
              </a:lnSpc>
              <a:buFont typeface="Arial" pitchFamily="34" charset="0"/>
              <a:buChar char="•"/>
            </a:pPr>
            <a:r>
              <a:rPr lang="cs-CZ" sz="2200" dirty="0" smtClean="0">
                <a:latin typeface="Arial" pitchFamily="34" charset="0"/>
                <a:cs typeface="Arial" pitchFamily="34" charset="0"/>
              </a:rPr>
              <a:t>Servis přílohy vlevo na talíři k vidličce tak, aby mohla být zepředu odebírána</a:t>
            </a:r>
            <a:endParaRPr lang="cs-CZ" sz="22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611560" y="0"/>
            <a:ext cx="7991475" cy="1477328"/>
          </a:xfrm>
          <a:prstGeom prst="rect">
            <a:avLst/>
          </a:prstGeom>
          <a:noFill/>
          <a:ln w="9525">
            <a:noFill/>
            <a:miter lim="800000"/>
            <a:headEnd/>
            <a:tailEnd/>
          </a:ln>
        </p:spPr>
        <p:txBody>
          <a:bodyPr wrap="square">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9" name="Obdélník 8"/>
          <p:cNvSpPr/>
          <p:nvPr/>
        </p:nvSpPr>
        <p:spPr>
          <a:xfrm>
            <a:off x="467544" y="260648"/>
            <a:ext cx="8100392" cy="615553"/>
          </a:xfrm>
          <a:prstGeom prst="rect">
            <a:avLst/>
          </a:prstGeom>
        </p:spPr>
        <p:txBody>
          <a:bodyPr wrap="square">
            <a:spAutoFit/>
          </a:bodyPr>
          <a:lstStyle/>
          <a:p>
            <a:pPr algn="ctr">
              <a:defRPr/>
            </a:pPr>
            <a:r>
              <a:rPr lang="cs-CZ" sz="3400" b="1" dirty="0" smtClean="0">
                <a:solidFill>
                  <a:srgbClr val="00B050"/>
                </a:solidFill>
                <a:latin typeface="Arial" pitchFamily="34" charset="0"/>
                <a:cs typeface="Arial" pitchFamily="34" charset="0"/>
              </a:rPr>
              <a:t>Banket – </a:t>
            </a:r>
            <a:r>
              <a:rPr lang="cs-CZ" sz="3000" b="1" dirty="0" smtClean="0">
                <a:solidFill>
                  <a:srgbClr val="00B050"/>
                </a:solidFill>
                <a:latin typeface="Arial" pitchFamily="34" charset="0"/>
                <a:cs typeface="Arial" pitchFamily="34" charset="0"/>
              </a:rPr>
              <a:t>servis hlavního chodu a nápoje</a:t>
            </a:r>
            <a:endParaRPr lang="cs-CZ" sz="3000" u="sng" dirty="0">
              <a:latin typeface="Arial" pitchFamily="34" charset="0"/>
              <a:cs typeface="Arial" pitchFamily="34" charset="0"/>
            </a:endParaRPr>
          </a:p>
        </p:txBody>
      </p:sp>
      <p:sp>
        <p:nvSpPr>
          <p:cNvPr id="8" name="Obdélník 7"/>
          <p:cNvSpPr/>
          <p:nvPr/>
        </p:nvSpPr>
        <p:spPr>
          <a:xfrm>
            <a:off x="251520" y="836712"/>
            <a:ext cx="8568952" cy="4154984"/>
          </a:xfrm>
          <a:prstGeom prst="rect">
            <a:avLst/>
          </a:prstGeom>
        </p:spPr>
        <p:txBody>
          <a:bodyPr wrap="square">
            <a:spAutoFit/>
          </a:bodyPr>
          <a:lstStyle/>
          <a:p>
            <a:pPr marL="457200" indent="-457200">
              <a:lnSpc>
                <a:spcPct val="150000"/>
              </a:lnSpc>
            </a:pPr>
            <a:r>
              <a:rPr lang="cs-CZ" sz="2200" b="1" dirty="0" smtClean="0">
                <a:latin typeface="Arial" pitchFamily="34" charset="0"/>
                <a:cs typeface="Arial" pitchFamily="34" charset="0"/>
              </a:rPr>
              <a:t>Popis postupu musí obsahovat zejména:</a:t>
            </a:r>
          </a:p>
          <a:p>
            <a:pPr marL="457200" indent="-457200">
              <a:lnSpc>
                <a:spcPct val="150000"/>
              </a:lnSpc>
              <a:buFont typeface="Arial" pitchFamily="34" charset="0"/>
              <a:buChar char="•"/>
            </a:pPr>
            <a:r>
              <a:rPr lang="cs-CZ" sz="2200" dirty="0" smtClean="0">
                <a:latin typeface="Arial" pitchFamily="34" charset="0"/>
                <a:cs typeface="Arial" pitchFamily="34" charset="0"/>
              </a:rPr>
              <a:t>CO?</a:t>
            </a:r>
          </a:p>
          <a:p>
            <a:pPr marL="457200" indent="-457200">
              <a:lnSpc>
                <a:spcPct val="150000"/>
              </a:lnSpc>
              <a:buFont typeface="Arial" pitchFamily="34" charset="0"/>
              <a:buChar char="•"/>
            </a:pPr>
            <a:r>
              <a:rPr lang="cs-CZ" sz="2200" dirty="0" smtClean="0">
                <a:latin typeface="Arial" pitchFamily="34" charset="0"/>
                <a:cs typeface="Arial" pitchFamily="34" charset="0"/>
              </a:rPr>
              <a:t>KDO?</a:t>
            </a:r>
          </a:p>
          <a:p>
            <a:pPr marL="457200" indent="-457200">
              <a:lnSpc>
                <a:spcPct val="150000"/>
              </a:lnSpc>
              <a:buFont typeface="Arial" pitchFamily="34" charset="0"/>
              <a:buChar char="•"/>
            </a:pPr>
            <a:r>
              <a:rPr lang="cs-CZ" sz="2200" dirty="0" smtClean="0">
                <a:latin typeface="Arial" pitchFamily="34" charset="0"/>
                <a:cs typeface="Arial" pitchFamily="34" charset="0"/>
              </a:rPr>
              <a:t>Z KTERÉ STRANY?</a:t>
            </a:r>
          </a:p>
          <a:p>
            <a:pPr marL="457200" indent="-457200">
              <a:lnSpc>
                <a:spcPct val="150000"/>
              </a:lnSpc>
              <a:buFont typeface="Arial" pitchFamily="34" charset="0"/>
              <a:buChar char="•"/>
            </a:pPr>
            <a:r>
              <a:rPr lang="cs-CZ" sz="2200" dirty="0" smtClean="0">
                <a:latin typeface="Arial" pitchFamily="34" charset="0"/>
                <a:cs typeface="Arial" pitchFamily="34" charset="0"/>
              </a:rPr>
              <a:t>JAK?</a:t>
            </a:r>
          </a:p>
          <a:p>
            <a:pPr marL="457200" indent="-457200">
              <a:lnSpc>
                <a:spcPct val="150000"/>
              </a:lnSpc>
              <a:buFont typeface="Arial" pitchFamily="34" charset="0"/>
              <a:buChar char="•"/>
            </a:pPr>
            <a:r>
              <a:rPr lang="cs-CZ" sz="2200" dirty="0" smtClean="0">
                <a:latin typeface="Arial" pitchFamily="34" charset="0"/>
                <a:cs typeface="Arial" pitchFamily="34" charset="0"/>
              </a:rPr>
              <a:t>ČÍM?</a:t>
            </a:r>
          </a:p>
          <a:p>
            <a:pPr marL="457200" indent="-457200">
              <a:lnSpc>
                <a:spcPct val="150000"/>
              </a:lnSpc>
              <a:buFont typeface="Arial" pitchFamily="34" charset="0"/>
              <a:buChar char="•"/>
            </a:pPr>
            <a:r>
              <a:rPr lang="cs-CZ" sz="2200" dirty="0" smtClean="0">
                <a:latin typeface="Arial" pitchFamily="34" charset="0"/>
                <a:cs typeface="Arial" pitchFamily="34" charset="0"/>
              </a:rPr>
              <a:t>KAM?</a:t>
            </a:r>
          </a:p>
          <a:p>
            <a:pPr marL="457200" indent="-457200">
              <a:lnSpc>
                <a:spcPct val="150000"/>
              </a:lnSpc>
              <a:buFont typeface="Arial" pitchFamily="34" charset="0"/>
              <a:buChar char="•"/>
            </a:pPr>
            <a:r>
              <a:rPr lang="cs-CZ" sz="2200" dirty="0" smtClean="0">
                <a:latin typeface="Arial" pitchFamily="34" charset="0"/>
                <a:cs typeface="Arial" pitchFamily="34" charset="0"/>
              </a:rPr>
              <a:t>V JAKÉM POŘADÍ?</a:t>
            </a:r>
          </a:p>
        </p:txBody>
      </p:sp>
      <p:pic>
        <p:nvPicPr>
          <p:cNvPr id="2052" name="Picture 4" descr="C:\Users\souhorky\AppData\Local\Microsoft\Windows\Temporary Internet Files\Content.IE5\VR64KB3N\MC900212395[1].wmf"/>
          <p:cNvPicPr>
            <a:picLocks noChangeAspect="1" noChangeArrowheads="1"/>
          </p:cNvPicPr>
          <p:nvPr/>
        </p:nvPicPr>
        <p:blipFill>
          <a:blip r:embed="rId3" cstate="print"/>
          <a:srcRect/>
          <a:stretch>
            <a:fillRect/>
          </a:stretch>
        </p:blipFill>
        <p:spPr bwMode="auto">
          <a:xfrm>
            <a:off x="5580112" y="1500525"/>
            <a:ext cx="2773343" cy="535747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611560" y="0"/>
            <a:ext cx="7991475" cy="1477328"/>
          </a:xfrm>
          <a:prstGeom prst="rect">
            <a:avLst/>
          </a:prstGeom>
          <a:noFill/>
          <a:ln w="9525">
            <a:noFill/>
            <a:miter lim="800000"/>
            <a:headEnd/>
            <a:tailEnd/>
          </a:ln>
        </p:spPr>
        <p:txBody>
          <a:bodyPr wrap="square">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9" name="Obdélník 8"/>
          <p:cNvSpPr/>
          <p:nvPr/>
        </p:nvSpPr>
        <p:spPr>
          <a:xfrm>
            <a:off x="467544" y="260648"/>
            <a:ext cx="8100392" cy="615553"/>
          </a:xfrm>
          <a:prstGeom prst="rect">
            <a:avLst/>
          </a:prstGeom>
        </p:spPr>
        <p:txBody>
          <a:bodyPr wrap="square">
            <a:spAutoFit/>
          </a:bodyPr>
          <a:lstStyle/>
          <a:p>
            <a:pPr algn="ctr">
              <a:defRPr/>
            </a:pPr>
            <a:r>
              <a:rPr lang="cs-CZ" sz="3400" b="1" dirty="0" smtClean="0">
                <a:solidFill>
                  <a:srgbClr val="00B050"/>
                </a:solidFill>
                <a:latin typeface="Arial" pitchFamily="34" charset="0"/>
                <a:cs typeface="Arial" pitchFamily="34" charset="0"/>
              </a:rPr>
              <a:t>Banket – </a:t>
            </a:r>
            <a:r>
              <a:rPr lang="cs-CZ" sz="3000" b="1" dirty="0" smtClean="0">
                <a:solidFill>
                  <a:srgbClr val="00B050"/>
                </a:solidFill>
                <a:latin typeface="Arial" pitchFamily="34" charset="0"/>
                <a:cs typeface="Arial" pitchFamily="34" charset="0"/>
              </a:rPr>
              <a:t>servis hlavního chodu a nápoje</a:t>
            </a:r>
            <a:endParaRPr lang="cs-CZ" sz="3000" u="sng" dirty="0">
              <a:latin typeface="Arial" pitchFamily="34" charset="0"/>
              <a:cs typeface="Arial" pitchFamily="34" charset="0"/>
            </a:endParaRPr>
          </a:p>
        </p:txBody>
      </p:sp>
      <p:sp>
        <p:nvSpPr>
          <p:cNvPr id="8" name="Obdélník 7"/>
          <p:cNvSpPr/>
          <p:nvPr/>
        </p:nvSpPr>
        <p:spPr>
          <a:xfrm>
            <a:off x="323528" y="836712"/>
            <a:ext cx="8568952" cy="4524315"/>
          </a:xfrm>
          <a:prstGeom prst="rect">
            <a:avLst/>
          </a:prstGeom>
        </p:spPr>
        <p:txBody>
          <a:bodyPr wrap="square">
            <a:spAutoFit/>
          </a:bodyPr>
          <a:lstStyle/>
          <a:p>
            <a:pPr marL="14288" indent="-14288" algn="ctr">
              <a:lnSpc>
                <a:spcPct val="150000"/>
              </a:lnSpc>
            </a:pPr>
            <a:r>
              <a:rPr lang="cs-CZ" sz="2200" b="1" dirty="0" smtClean="0">
                <a:latin typeface="Arial" pitchFamily="34" charset="0"/>
                <a:cs typeface="Arial" pitchFamily="34" charset="0"/>
              </a:rPr>
              <a:t>Příklad popisu servisu studeného předkrmu:</a:t>
            </a:r>
          </a:p>
          <a:p>
            <a:pPr marL="14288" indent="-14288">
              <a:lnSpc>
                <a:spcPct val="150000"/>
              </a:lnSpc>
            </a:pPr>
            <a:endParaRPr lang="cs-CZ" sz="800" b="1" dirty="0" smtClean="0">
              <a:latin typeface="Arial" pitchFamily="34" charset="0"/>
              <a:cs typeface="Arial" pitchFamily="34" charset="0"/>
            </a:endParaRPr>
          </a:p>
          <a:p>
            <a:pPr marL="14288" indent="-14288" algn="ctr">
              <a:lnSpc>
                <a:spcPct val="150000"/>
              </a:lnSpc>
            </a:pPr>
            <a:r>
              <a:rPr lang="cs-CZ" sz="2200" b="1" dirty="0" smtClean="0">
                <a:latin typeface="Arial" pitchFamily="34" charset="0"/>
                <a:cs typeface="Arial" pitchFamily="34" charset="0"/>
              </a:rPr>
              <a:t>Šunková rolka s křenovou šlehačkou</a:t>
            </a:r>
          </a:p>
          <a:p>
            <a:pPr marL="14288" indent="-14288" algn="ctr">
              <a:lnSpc>
                <a:spcPct val="150000"/>
              </a:lnSpc>
            </a:pPr>
            <a:endParaRPr lang="cs-CZ" sz="800" b="1" dirty="0" smtClean="0">
              <a:latin typeface="Arial" pitchFamily="34" charset="0"/>
              <a:cs typeface="Arial" pitchFamily="34" charset="0"/>
            </a:endParaRPr>
          </a:p>
          <a:p>
            <a:pPr marL="14288" indent="-14288">
              <a:lnSpc>
                <a:spcPct val="150000"/>
              </a:lnSpc>
            </a:pPr>
            <a:r>
              <a:rPr lang="cs-CZ" sz="2200" dirty="0" err="1" smtClean="0">
                <a:latin typeface="Arial" pitchFamily="34" charset="0"/>
                <a:cs typeface="Arial" pitchFamily="34" charset="0"/>
              </a:rPr>
              <a:t>Zdebarasování</a:t>
            </a:r>
            <a:r>
              <a:rPr lang="cs-CZ" sz="2200" dirty="0" smtClean="0">
                <a:latin typeface="Arial" pitchFamily="34" charset="0"/>
                <a:cs typeface="Arial" pitchFamily="34" charset="0"/>
              </a:rPr>
              <a:t> skleniček po aperitivu číšníky zrcadlově zprava na zprava na tácky. Další číšníci prezentují mísy se šunkovými rolkami tak, aby je všichni hosté mohli vidět. Na pokyn vedoucího banketu překládají hostům zrcadlově rolky překládacím příborem zleva na založené dezertní talíře tak, aby rolka ležela napříč před hostem a byla odekorovaná. Servis začíná vždy od hostitele.</a:t>
            </a:r>
          </a:p>
        </p:txBody>
      </p:sp>
      <p:pic>
        <p:nvPicPr>
          <p:cNvPr id="10" name="Obrázek 9" descr="http://www.studenakuchyne.cz/images/produkty/predkrm-sunkova-rolka.jpg"/>
          <p:cNvPicPr/>
          <p:nvPr/>
        </p:nvPicPr>
        <p:blipFill>
          <a:blip r:embed="rId3" cstate="print"/>
          <a:srcRect/>
          <a:stretch>
            <a:fillRect/>
          </a:stretch>
        </p:blipFill>
        <p:spPr bwMode="auto">
          <a:xfrm>
            <a:off x="6948264" y="5085184"/>
            <a:ext cx="1907704" cy="15121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bdélník 1"/>
          <p:cNvSpPr>
            <a:spLocks noChangeArrowheads="1"/>
          </p:cNvSpPr>
          <p:nvPr/>
        </p:nvSpPr>
        <p:spPr bwMode="auto">
          <a:xfrm>
            <a:off x="468313" y="0"/>
            <a:ext cx="7991475" cy="1477963"/>
          </a:xfrm>
          <a:prstGeom prst="rect">
            <a:avLst/>
          </a:prstGeom>
          <a:noFill/>
          <a:ln w="9525">
            <a:noFill/>
            <a:miter lim="800000"/>
            <a:headEnd/>
            <a:tailEnd/>
          </a:ln>
        </p:spPr>
        <p:txBody>
          <a:bodyPr>
            <a:spAutoFit/>
          </a:bodyPr>
          <a:lstStyle/>
          <a:p>
            <a:endParaRPr lang="cs-CZ" b="1">
              <a:latin typeface="Arial" charset="0"/>
            </a:endParaRPr>
          </a:p>
          <a:p>
            <a:endParaRPr lang="cs-CZ" b="1">
              <a:latin typeface="Arial" charset="0"/>
            </a:endParaRPr>
          </a:p>
          <a:p>
            <a:endParaRPr lang="cs-CZ" b="1">
              <a:latin typeface="Arial" charset="0"/>
            </a:endParaRPr>
          </a:p>
          <a:p>
            <a:pPr>
              <a:buFont typeface="Arial" charset="0"/>
              <a:buChar char="•"/>
            </a:pPr>
            <a:endParaRPr lang="cs-CZ">
              <a:latin typeface="Arial" charset="0"/>
            </a:endParaRPr>
          </a:p>
          <a:p>
            <a:r>
              <a:rPr lang="cs-CZ">
                <a:latin typeface="Arial" charset="0"/>
              </a:rPr>
              <a:t>    </a:t>
            </a:r>
          </a:p>
        </p:txBody>
      </p:sp>
      <p:sp>
        <p:nvSpPr>
          <p:cNvPr id="5" name="TextovéPole 4"/>
          <p:cNvSpPr txBox="1"/>
          <p:nvPr/>
        </p:nvSpPr>
        <p:spPr>
          <a:xfrm>
            <a:off x="1115616" y="5949280"/>
            <a:ext cx="7200800" cy="769441"/>
          </a:xfrm>
          <a:prstGeom prst="rect">
            <a:avLst/>
          </a:prstGeom>
          <a:noFill/>
        </p:spPr>
        <p:txBody>
          <a:bodyPr wrap="square">
            <a:spAutoFit/>
            <a:scene3d>
              <a:camera prst="orthographicFront"/>
              <a:lightRig rig="threePt" dir="t"/>
            </a:scene3d>
            <a:sp3d extrusionH="57150">
              <a:bevelB w="38100" h="38100" prst="slope"/>
              <a:extrusionClr>
                <a:srgbClr val="FFFF00"/>
              </a:extrusionClr>
            </a:sp3d>
          </a:bodyPr>
          <a:lstStyle/>
          <a:p>
            <a:pPr algn="ctr">
              <a:defRPr/>
            </a:pPr>
            <a:r>
              <a:rPr lang="cs-CZ" sz="4400" b="1" dirty="0" smtClean="0">
                <a:solidFill>
                  <a:schemeClr val="bg1"/>
                </a:solidFill>
                <a:latin typeface="Arial" pitchFamily="34" charset="0"/>
                <a:cs typeface="Arial" pitchFamily="34" charset="0"/>
              </a:rPr>
              <a:t>Banket - SOP</a:t>
            </a:r>
            <a:endParaRPr lang="cs-CZ" sz="4400" b="1" dirty="0">
              <a:solidFill>
                <a:schemeClr val="bg1"/>
              </a:solidFill>
              <a:latin typeface="Arial" pitchFamily="34" charset="0"/>
              <a:cs typeface="Arial" pitchFamily="34" charset="0"/>
            </a:endParaRPr>
          </a:p>
        </p:txBody>
      </p:sp>
      <p:sp>
        <p:nvSpPr>
          <p:cNvPr id="7" name="Obdélník 6"/>
          <p:cNvSpPr/>
          <p:nvPr/>
        </p:nvSpPr>
        <p:spPr>
          <a:xfrm>
            <a:off x="971600" y="332656"/>
            <a:ext cx="6984776" cy="1077218"/>
          </a:xfrm>
          <a:prstGeom prst="rect">
            <a:avLst/>
          </a:prstGeom>
        </p:spPr>
        <p:txBody>
          <a:bodyPr wrap="square">
            <a:spAutoFit/>
          </a:bodyPr>
          <a:lstStyle/>
          <a:p>
            <a:pPr algn="ctr">
              <a:defRPr/>
            </a:pPr>
            <a:r>
              <a:rPr lang="cs-CZ" sz="3200" b="1" dirty="0" smtClean="0">
                <a:solidFill>
                  <a:srgbClr val="00B050"/>
                </a:solidFill>
                <a:latin typeface="Arial" pitchFamily="34" charset="0"/>
                <a:cs typeface="Arial" pitchFamily="34" charset="0"/>
              </a:rPr>
              <a:t>Příklad</a:t>
            </a:r>
          </a:p>
          <a:p>
            <a:pPr algn="ctr">
              <a:defRPr/>
            </a:pPr>
            <a:r>
              <a:rPr lang="cs-CZ" sz="3200" b="1" dirty="0" smtClean="0">
                <a:solidFill>
                  <a:srgbClr val="00B050"/>
                </a:solidFill>
                <a:latin typeface="Arial" pitchFamily="34" charset="0"/>
                <a:cs typeface="Arial" pitchFamily="34" charset="0"/>
              </a:rPr>
              <a:t>na internetových stránkách školy:</a:t>
            </a:r>
            <a:endParaRPr lang="cs-CZ" sz="3200" u="sng" dirty="0">
              <a:latin typeface="Arial" pitchFamily="34" charset="0"/>
              <a:cs typeface="Arial" pitchFamily="34" charset="0"/>
            </a:endParaRPr>
          </a:p>
        </p:txBody>
      </p:sp>
      <p:sp>
        <p:nvSpPr>
          <p:cNvPr id="8" name="Obdélník 7"/>
          <p:cNvSpPr/>
          <p:nvPr/>
        </p:nvSpPr>
        <p:spPr>
          <a:xfrm>
            <a:off x="179512" y="2060848"/>
            <a:ext cx="8496944" cy="830997"/>
          </a:xfrm>
          <a:prstGeom prst="rect">
            <a:avLst/>
          </a:prstGeom>
        </p:spPr>
        <p:txBody>
          <a:bodyPr wrap="square">
            <a:spAutoFit/>
          </a:bodyPr>
          <a:lstStyle/>
          <a:p>
            <a:pPr marL="457200" indent="-457200" algn="ctr">
              <a:lnSpc>
                <a:spcPct val="150000"/>
              </a:lnSpc>
            </a:pPr>
            <a:r>
              <a:rPr lang="cs-CZ" sz="3200" b="1" u="sng" dirty="0" smtClean="0">
                <a:latin typeface="Arial" charset="0"/>
              </a:rPr>
              <a:t>http://www.</a:t>
            </a:r>
            <a:r>
              <a:rPr lang="cs-CZ" sz="3200" b="1" u="sng" dirty="0" err="1" smtClean="0">
                <a:latin typeface="Arial" charset="0"/>
              </a:rPr>
              <a:t>souhorky.cz</a:t>
            </a:r>
            <a:r>
              <a:rPr lang="cs-CZ" sz="3200" b="1" u="sng" dirty="0" smtClean="0">
                <a:latin typeface="Arial" charset="0"/>
              </a:rPr>
              <a:t>/</a:t>
            </a:r>
            <a:r>
              <a:rPr lang="cs-CZ" sz="3200" b="1" u="sng" dirty="0" err="1" smtClean="0">
                <a:latin typeface="Arial" charset="0"/>
              </a:rPr>
              <a:t>vyukdok.php</a:t>
            </a:r>
            <a:endParaRPr lang="cs-CZ" sz="3200" b="1" dirty="0" smtClean="0">
              <a:latin typeface="Arial" charset="0"/>
            </a:endParaRPr>
          </a:p>
        </p:txBody>
      </p:sp>
      <p:pic>
        <p:nvPicPr>
          <p:cNvPr id="32771" name="Picture 3" descr="logo green"/>
          <p:cNvPicPr>
            <a:picLocks noChangeAspect="1" noChangeArrowheads="1"/>
          </p:cNvPicPr>
          <p:nvPr/>
        </p:nvPicPr>
        <p:blipFill>
          <a:blip r:embed="rId3" cstate="print"/>
          <a:srcRect/>
          <a:stretch>
            <a:fillRect/>
          </a:stretch>
        </p:blipFill>
        <p:spPr bwMode="auto">
          <a:xfrm>
            <a:off x="1907704" y="3356992"/>
            <a:ext cx="4927659" cy="16561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text 1"/>
          <p:cNvSpPr>
            <a:spLocks noGrp="1"/>
          </p:cNvSpPr>
          <p:nvPr>
            <p:ph type="body" sz="quarter" idx="10"/>
          </p:nvPr>
        </p:nvSpPr>
        <p:spPr bwMode="auto">
          <a:xfrm>
            <a:off x="251520" y="0"/>
            <a:ext cx="6768405" cy="6264275"/>
          </a:xfrm>
          <a:noFill/>
          <a:ln>
            <a:miter lim="800000"/>
            <a:headEnd/>
            <a:tailEnd/>
          </a:ln>
        </p:spPr>
        <p:txBody>
          <a:bodyPr vert="horz" wrap="square" lIns="91440" tIns="45720" rIns="91440" bIns="45720" numCol="1" anchor="t" anchorCtr="0" compatLnSpc="1">
            <a:prstTxWarp prst="textNoShape">
              <a:avLst/>
            </a:prstTxWarp>
          </a:bodyPr>
          <a:lstStyle/>
          <a:p>
            <a:pPr marL="0" indent="0" eaLnBrk="1" hangingPunct="1"/>
            <a:endParaRPr lang="cs-CZ" sz="2400" b="1" dirty="0" smtClean="0">
              <a:latin typeface="Arial" charset="0"/>
              <a:cs typeface="Arial" charset="0"/>
            </a:endParaRPr>
          </a:p>
          <a:p>
            <a:pPr marL="0" indent="0" eaLnBrk="1" hangingPunct="1">
              <a:lnSpc>
                <a:spcPct val="150000"/>
              </a:lnSpc>
            </a:pPr>
            <a:endParaRPr lang="cs-CZ" sz="1000" dirty="0" smtClean="0">
              <a:latin typeface="Arial" charset="0"/>
              <a:cs typeface="Arial" charset="0"/>
            </a:endParaRPr>
          </a:p>
          <a:p>
            <a:pPr marL="0" indent="0" eaLnBrk="1" hangingPunct="1"/>
            <a:r>
              <a:rPr lang="cs-CZ" sz="2400" b="1" dirty="0" smtClean="0">
                <a:latin typeface="Arial" charset="0"/>
                <a:cs typeface="Arial" charset="0"/>
              </a:rPr>
              <a:t>WE ARE THE CHAMPIONS!</a:t>
            </a:r>
          </a:p>
          <a:p>
            <a:pPr marL="0" indent="0" eaLnBrk="1" hangingPunct="1"/>
            <a:endParaRPr lang="cs-CZ" sz="4400" b="1" dirty="0" smtClean="0">
              <a:latin typeface="Arial" charset="0"/>
              <a:cs typeface="Arial" charset="0"/>
            </a:endParaRPr>
          </a:p>
          <a:p>
            <a:pPr marL="0" indent="0" eaLnBrk="1" hangingPunct="1"/>
            <a:r>
              <a:rPr lang="cs-CZ" sz="9600" b="1" dirty="0" smtClean="0">
                <a:latin typeface="Arial" charset="0"/>
                <a:cs typeface="Arial" charset="0"/>
                <a:sym typeface="Wingdings" pitchFamily="2" charset="2"/>
              </a:rPr>
              <a:t> </a:t>
            </a:r>
            <a:endParaRPr lang="cs-CZ" sz="9600" b="1" dirty="0" smtClean="0">
              <a:latin typeface="Arial" charset="0"/>
              <a:cs typeface="Arial" charset="0"/>
            </a:endParaRPr>
          </a:p>
          <a:p>
            <a:pPr marL="0" indent="0" eaLnBrk="1" hangingPunct="1"/>
            <a:endParaRPr lang="cs-CZ" b="1" dirty="0" smtClean="0">
              <a:solidFill>
                <a:schemeClr val="tx1"/>
              </a:solidFill>
              <a:latin typeface="Arial" charset="0"/>
              <a:cs typeface="Arial" charset="0"/>
            </a:endParaRPr>
          </a:p>
          <a:p>
            <a:pPr marL="0" indent="0" eaLnBrk="1" hangingPunct="1"/>
            <a:endParaRPr lang="cs-CZ" sz="3200" b="1" dirty="0" smtClean="0">
              <a:solidFill>
                <a:schemeClr val="tx1"/>
              </a:solidFill>
              <a:latin typeface="Arial" charset="0"/>
              <a:cs typeface="Arial" charset="0"/>
            </a:endParaRPr>
          </a:p>
          <a:p>
            <a:pPr marL="0" indent="0" eaLnBrk="1" hangingPunct="1"/>
            <a:r>
              <a:rPr lang="cs-CZ" sz="5400" b="1" dirty="0" smtClean="0">
                <a:latin typeface="Arial" charset="0"/>
                <a:cs typeface="Arial" charset="0"/>
              </a:rPr>
              <a:t>END</a:t>
            </a:r>
          </a:p>
          <a:p>
            <a:pPr marL="0" indent="0" eaLnBrk="1" hangingPunct="1"/>
            <a:endParaRPr lang="cs-CZ" sz="5400" b="1" dirty="0" smtClean="0">
              <a:latin typeface="Arial" charset="0"/>
              <a:cs typeface="Arial" charset="0"/>
            </a:endParaRPr>
          </a:p>
          <a:p>
            <a:pPr marL="0" indent="0" eaLnBrk="1" hangingPunct="1"/>
            <a:endParaRPr lang="cs-CZ" b="1" dirty="0" smtClean="0">
              <a:solidFill>
                <a:schemeClr val="tx1"/>
              </a:solidFill>
              <a:latin typeface="Arial" charset="0"/>
              <a:cs typeface="Arial" charset="0"/>
            </a:endParaRPr>
          </a:p>
          <a:p>
            <a:pPr marL="0" indent="0" eaLnBrk="1" hangingPunct="1"/>
            <a:r>
              <a:rPr lang="cs-CZ" dirty="0" smtClean="0">
                <a:latin typeface="Arial" charset="0"/>
                <a:cs typeface="Arial" charset="0"/>
              </a:rPr>
              <a:t>	   </a:t>
            </a:r>
          </a:p>
          <a:p>
            <a:pPr marL="0" indent="0" eaLnBrk="1" hangingPunct="1"/>
            <a:endParaRPr lang="cs-CZ" dirty="0" smtClean="0">
              <a:latin typeface="Arial" charset="0"/>
              <a:cs typeface="Arial" charset="0"/>
            </a:endParaRPr>
          </a:p>
        </p:txBody>
      </p:sp>
      <p:sp>
        <p:nvSpPr>
          <p:cNvPr id="6" name="Obdélník 5"/>
          <p:cNvSpPr/>
          <p:nvPr/>
        </p:nvSpPr>
        <p:spPr>
          <a:xfrm>
            <a:off x="2915816" y="3501008"/>
            <a:ext cx="6948264" cy="3139321"/>
          </a:xfrm>
          <a:prstGeom prst="rect">
            <a:avLst/>
          </a:prstGeom>
        </p:spPr>
        <p:txBody>
          <a:bodyPr wrap="square">
            <a:spAutoFit/>
          </a:bodyPr>
          <a:lstStyle/>
          <a:p>
            <a:pPr marL="457200" indent="-457200">
              <a:lnSpc>
                <a:spcPct val="150000"/>
              </a:lnSpc>
            </a:pPr>
            <a:r>
              <a:rPr lang="cs-CZ" sz="2200" b="1" u="sng" dirty="0" smtClean="0">
                <a:latin typeface="Arial" charset="0"/>
              </a:rPr>
              <a:t>Zdroje:</a:t>
            </a:r>
          </a:p>
          <a:p>
            <a:pPr marL="457200" indent="-457200">
              <a:lnSpc>
                <a:spcPct val="150000"/>
              </a:lnSpc>
            </a:pPr>
            <a:r>
              <a:rPr lang="cs-CZ" sz="2200" dirty="0" smtClean="0">
                <a:latin typeface="Arial" charset="0"/>
              </a:rPr>
              <a:t>http://www.</a:t>
            </a:r>
            <a:r>
              <a:rPr lang="cs-CZ" sz="2200" dirty="0" err="1" smtClean="0">
                <a:latin typeface="Arial" charset="0"/>
              </a:rPr>
              <a:t>studenakuchyne.cz</a:t>
            </a:r>
            <a:r>
              <a:rPr lang="cs-CZ" sz="2200" dirty="0" smtClean="0">
                <a:latin typeface="Arial" charset="0"/>
              </a:rPr>
              <a:t>/</a:t>
            </a:r>
            <a:r>
              <a:rPr lang="cs-CZ" sz="2200" dirty="0" err="1" smtClean="0">
                <a:latin typeface="Arial" charset="0"/>
              </a:rPr>
              <a:t>cz</a:t>
            </a:r>
            <a:r>
              <a:rPr lang="cs-CZ" sz="2200" dirty="0" smtClean="0">
                <a:latin typeface="Arial" charset="0"/>
              </a:rPr>
              <a:t>/produkty.</a:t>
            </a:r>
            <a:r>
              <a:rPr lang="cs-CZ" sz="2200" dirty="0" err="1" smtClean="0">
                <a:latin typeface="Arial" charset="0"/>
              </a:rPr>
              <a:t>html</a:t>
            </a:r>
            <a:endParaRPr lang="cs-CZ" sz="2200" dirty="0" smtClean="0">
              <a:latin typeface="Arial" charset="0"/>
            </a:endParaRPr>
          </a:p>
          <a:p>
            <a:pPr marL="457200" indent="-457200">
              <a:lnSpc>
                <a:spcPct val="150000"/>
              </a:lnSpc>
            </a:pPr>
            <a:r>
              <a:rPr lang="cs-CZ" sz="2200" dirty="0" smtClean="0">
                <a:latin typeface="Arial" charset="0"/>
              </a:rPr>
              <a:t>http</a:t>
            </a:r>
            <a:r>
              <a:rPr lang="cs-CZ" sz="2200" dirty="0" smtClean="0">
                <a:latin typeface="Arial" charset="0"/>
              </a:rPr>
              <a:t>://www.</a:t>
            </a:r>
            <a:r>
              <a:rPr lang="cs-CZ" sz="2200" dirty="0" err="1" smtClean="0">
                <a:latin typeface="Arial" charset="0"/>
              </a:rPr>
              <a:t>souhorky.cz</a:t>
            </a:r>
            <a:r>
              <a:rPr lang="cs-CZ" sz="2200" dirty="0" smtClean="0">
                <a:latin typeface="Arial" charset="0"/>
              </a:rPr>
              <a:t>/</a:t>
            </a:r>
            <a:r>
              <a:rPr lang="cs-CZ" sz="2200" dirty="0" err="1" smtClean="0">
                <a:latin typeface="Arial" charset="0"/>
              </a:rPr>
              <a:t>ucebnice</a:t>
            </a:r>
            <a:r>
              <a:rPr lang="cs-CZ" sz="2200" dirty="0" smtClean="0">
                <a:latin typeface="Arial" charset="0"/>
              </a:rPr>
              <a:t>/</a:t>
            </a:r>
            <a:r>
              <a:rPr lang="cs-CZ" sz="2200" dirty="0" err="1" smtClean="0">
                <a:latin typeface="Arial" charset="0"/>
              </a:rPr>
              <a:t>st</a:t>
            </a:r>
            <a:r>
              <a:rPr lang="cs-CZ" sz="2200" dirty="0" smtClean="0">
                <a:latin typeface="Arial" charset="0"/>
              </a:rPr>
              <a:t>/</a:t>
            </a:r>
            <a:r>
              <a:rPr lang="cs-CZ" sz="2200" dirty="0" err="1" smtClean="0">
                <a:latin typeface="Arial" charset="0"/>
              </a:rPr>
              <a:t>sthlavni.htm</a:t>
            </a:r>
            <a:endParaRPr lang="cs-CZ" sz="2200" dirty="0" smtClean="0">
              <a:latin typeface="Arial" charset="0"/>
            </a:endParaRPr>
          </a:p>
          <a:p>
            <a:pPr marL="457200" indent="-457200">
              <a:lnSpc>
                <a:spcPct val="150000"/>
              </a:lnSpc>
            </a:pPr>
            <a:r>
              <a:rPr lang="cs-CZ" sz="2200" dirty="0" smtClean="0">
                <a:latin typeface="Arial" charset="0"/>
              </a:rPr>
              <a:t>Salač G., Stolničení, Fortuna Praha</a:t>
            </a:r>
          </a:p>
          <a:p>
            <a:pPr marL="457200" indent="-457200">
              <a:lnSpc>
                <a:spcPct val="150000"/>
              </a:lnSpc>
            </a:pPr>
            <a:r>
              <a:rPr lang="cs-CZ" sz="2200" dirty="0" smtClean="0">
                <a:latin typeface="Arial" charset="0"/>
              </a:rPr>
              <a:t>Kliparty – free Office</a:t>
            </a:r>
          </a:p>
          <a:p>
            <a:pPr marL="457200" indent="-457200">
              <a:lnSpc>
                <a:spcPct val="150000"/>
              </a:lnSpc>
            </a:pPr>
            <a:r>
              <a:rPr lang="cs-CZ" sz="2200" dirty="0" smtClean="0">
                <a:latin typeface="Arial" charset="0"/>
              </a:rPr>
              <a:t>Fotografie – archiv školy SOŠ a SOU Horky n/J</a:t>
            </a:r>
            <a:endParaRPr lang="cs-CZ" sz="2200" dirty="0">
              <a:latin typeface="Arial" charset="0"/>
            </a:endParaRPr>
          </a:p>
        </p:txBody>
      </p:sp>
      <p:sp>
        <p:nvSpPr>
          <p:cNvPr id="7" name="Obdélník 6"/>
          <p:cNvSpPr/>
          <p:nvPr/>
        </p:nvSpPr>
        <p:spPr>
          <a:xfrm>
            <a:off x="2699792" y="2132856"/>
            <a:ext cx="6444208" cy="646331"/>
          </a:xfrm>
          <a:prstGeom prst="rect">
            <a:avLst/>
          </a:prstGeom>
        </p:spPr>
        <p:txBody>
          <a:bodyPr wrap="square">
            <a:spAutoFit/>
          </a:bodyPr>
          <a:lstStyle/>
          <a:p>
            <a:pPr marL="457200" indent="-457200">
              <a:lnSpc>
                <a:spcPct val="150000"/>
              </a:lnSpc>
            </a:pPr>
            <a:r>
              <a:rPr lang="cs-CZ" sz="2400" b="1" u="sng" dirty="0" smtClean="0">
                <a:solidFill>
                  <a:schemeClr val="bg1"/>
                </a:solidFill>
                <a:latin typeface="Arial" charset="0"/>
              </a:rPr>
              <a:t>Vypracovala:   </a:t>
            </a:r>
            <a:r>
              <a:rPr lang="cs-CZ" sz="2400" b="1" dirty="0" smtClean="0">
                <a:latin typeface="Arial" charset="0"/>
              </a:rPr>
              <a:t>Ing. Romana Niklová</a:t>
            </a:r>
            <a:endParaRPr lang="cs-CZ" sz="2400" b="1" dirty="0">
              <a:latin typeface="Arial"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ablonadumu">
  <a:themeElements>
    <a:clrScheme name="Úhly">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Úhly">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Úhl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sablonadumu</Template>
  <TotalTime>2844</TotalTime>
  <Words>332</Words>
  <Application>Microsoft Office PowerPoint</Application>
  <PresentationFormat>Předvádění na obrazovce (4:3)</PresentationFormat>
  <Paragraphs>122</Paragraphs>
  <Slides>8</Slides>
  <Notes>7</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sablonadumu</vt:lpstr>
      <vt:lpstr>Snímek 1</vt:lpstr>
      <vt:lpstr>Snímek 2</vt:lpstr>
      <vt:lpstr>Snímek 3</vt:lpstr>
      <vt:lpstr>Snímek 4</vt:lpstr>
      <vt:lpstr>Snímek 5</vt:lpstr>
      <vt:lpstr>Snímek 6</vt:lpstr>
      <vt:lpstr>Snímek 7</vt:lpstr>
      <vt:lpstr>Snímek 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souhorky</dc:creator>
  <cp:lastModifiedBy>souhorky</cp:lastModifiedBy>
  <cp:revision>389</cp:revision>
  <dcterms:created xsi:type="dcterms:W3CDTF">2012-07-03T06:04:02Z</dcterms:created>
  <dcterms:modified xsi:type="dcterms:W3CDTF">2013-06-23T08:57:33Z</dcterms:modified>
</cp:coreProperties>
</file>