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259" r:id="rId3"/>
    <p:sldId id="260" r:id="rId4"/>
    <p:sldId id="265" r:id="rId5"/>
    <p:sldId id="264" r:id="rId6"/>
    <p:sldId id="258" r:id="rId7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Franklin Gothic Book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Franklin Gothic Book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Franklin Gothic Book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Franklin Gothic Book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  <a:srgbClr val="FF0066"/>
    <a:srgbClr val="FF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5" d="100"/>
          <a:sy n="65" d="100"/>
        </p:scale>
        <p:origin x="-94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Arial" charset="0"/>
              </a:defRPr>
            </a:lvl1pPr>
          </a:lstStyle>
          <a:p>
            <a:pPr>
              <a:defRPr/>
            </a:pPr>
            <a:fld id="{018EC203-204A-4041-8A51-A9B13799BC7D}" type="datetimeFigureOut">
              <a:rPr lang="cs-CZ"/>
              <a:pPr>
                <a:defRPr/>
              </a:pPr>
              <a:t>22.6.2013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Arial" charset="0"/>
              </a:defRPr>
            </a:lvl1pPr>
          </a:lstStyle>
          <a:p>
            <a:pPr>
              <a:defRPr/>
            </a:pPr>
            <a:fld id="{8746D304-00AD-46DC-9AA2-DE5159816E6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1434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0D59C3B-B936-405A-ACCF-AE7E6C724D22}" type="slidenum">
              <a:rPr lang="cs-CZ" smtClean="0"/>
              <a:pPr/>
              <a:t>1</a:t>
            </a:fld>
            <a:endParaRPr lang="cs-CZ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1536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AC06D47-AA51-4BDD-802C-B8BD9A1B580D}" type="slidenum">
              <a:rPr lang="cs-CZ" smtClean="0"/>
              <a:pPr/>
              <a:t>2</a:t>
            </a:fld>
            <a:endParaRPr lang="cs-CZ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1536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AC06D47-AA51-4BDD-802C-B8BD9A1B580D}" type="slidenum">
              <a:rPr lang="cs-CZ" smtClean="0"/>
              <a:pPr/>
              <a:t>3</a:t>
            </a:fld>
            <a:endParaRPr lang="cs-CZ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1536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AC06D47-AA51-4BDD-802C-B8BD9A1B580D}" type="slidenum">
              <a:rPr lang="cs-CZ" smtClean="0"/>
              <a:pPr/>
              <a:t>4</a:t>
            </a:fld>
            <a:endParaRPr lang="cs-CZ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1536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AC06D47-AA51-4BDD-802C-B8BD9A1B580D}" type="slidenum">
              <a:rPr lang="cs-CZ" smtClean="0"/>
              <a:pPr/>
              <a:t>5</a:t>
            </a:fld>
            <a:endParaRPr lang="cs-CZ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Freeform 7"/>
          <p:cNvSpPr/>
          <p:nvPr/>
        </p:nvSpPr>
        <p:spPr>
          <a:xfrm>
            <a:off x="4763" y="-1588"/>
            <a:ext cx="9145587" cy="6859588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rgbClr val="00B050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2" descr="logo gree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825" y="115888"/>
            <a:ext cx="2000250" cy="97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ovéPole 4"/>
          <p:cNvSpPr txBox="1">
            <a:spLocks noChangeArrowheads="1"/>
          </p:cNvSpPr>
          <p:nvPr/>
        </p:nvSpPr>
        <p:spPr bwMode="auto">
          <a:xfrm>
            <a:off x="179388" y="1263650"/>
            <a:ext cx="5041900" cy="1878013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cs-CZ" sz="1600" b="1" dirty="0" smtClean="0">
                <a:latin typeface="Arial" pitchFamily="34" charset="0"/>
                <a:cs typeface="Arial" pitchFamily="34" charset="0"/>
              </a:rPr>
              <a:t>Střední odborná škola a Střední odborné učiliště</a:t>
            </a:r>
          </a:p>
          <a:p>
            <a:pPr eaLnBrk="1" hangingPunct="1">
              <a:defRPr/>
            </a:pPr>
            <a:r>
              <a:rPr lang="cs-CZ" sz="1600" b="1" dirty="0" smtClean="0">
                <a:latin typeface="Arial" pitchFamily="34" charset="0"/>
                <a:cs typeface="Arial" pitchFamily="34" charset="0"/>
              </a:rPr>
              <a:t>Horky nad Jizerou 35</a:t>
            </a:r>
          </a:p>
          <a:p>
            <a:pPr eaLnBrk="1" hangingPunct="1">
              <a:defRPr/>
            </a:pPr>
            <a:endParaRPr lang="cs-CZ" dirty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defRPr/>
            </a:pPr>
            <a:endParaRPr lang="cs-CZ" sz="1600" dirty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defRPr/>
            </a:pPr>
            <a:endParaRPr lang="cs-CZ" dirty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defRPr/>
            </a:pPr>
            <a:r>
              <a:rPr lang="cs-CZ" sz="1400" dirty="0" smtClean="0">
                <a:latin typeface="Arial" pitchFamily="34" charset="0"/>
                <a:cs typeface="Arial" pitchFamily="34" charset="0"/>
              </a:rPr>
              <a:t>Registrační číslo projektu:  CZ.1.07/1.5.00/34.0985</a:t>
            </a:r>
          </a:p>
          <a:p>
            <a:pPr eaLnBrk="1" hangingPunct="1">
              <a:defRPr/>
            </a:pPr>
            <a:endParaRPr lang="cs-CZ" sz="1600" dirty="0" smtClean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osled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ight Triangle 17"/>
          <p:cNvSpPr/>
          <p:nvPr/>
        </p:nvSpPr>
        <p:spPr>
          <a:xfrm rot="5400000">
            <a:off x="433388" y="-433388"/>
            <a:ext cx="6858000" cy="7724775"/>
          </a:xfrm>
          <a:prstGeom prst="rtTriangle">
            <a:avLst/>
          </a:prstGeom>
          <a:solidFill>
            <a:srgbClr val="00B050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0"/>
          </p:nvPr>
        </p:nvSpPr>
        <p:spPr>
          <a:xfrm>
            <a:off x="539750" y="260350"/>
            <a:ext cx="3455988" cy="2952750"/>
          </a:xfrm>
          <a:prstGeom prst="rect">
            <a:avLst/>
          </a:prstGeom>
        </p:spPr>
        <p:txBody>
          <a:bodyPr/>
          <a:lstStyle>
            <a:lvl1pPr>
              <a:defRPr sz="1800" b="0" i="0" baseline="0">
                <a:solidFill>
                  <a:schemeClr val="bg1"/>
                </a:solidFill>
              </a:defRPr>
            </a:lvl1pPr>
            <a:lvl2pPr>
              <a:defRPr sz="18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800">
                <a:solidFill>
                  <a:schemeClr val="bg1"/>
                </a:solidFill>
              </a:defRPr>
            </a:lvl4pPr>
            <a:lvl5pPr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11" name="Zástupný symbol pro obrázek 10"/>
          <p:cNvSpPr>
            <a:spLocks noGrp="1" noChangeAspect="1"/>
          </p:cNvSpPr>
          <p:nvPr>
            <p:ph type="pic" sz="quarter" idx="11"/>
          </p:nvPr>
        </p:nvSpPr>
        <p:spPr>
          <a:xfrm>
            <a:off x="4356100" y="3284538"/>
            <a:ext cx="4537075" cy="324008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 noProof="0" smtClean="0"/>
              <a:t>Kliknutím na ikonu přidáte obrázek.</a:t>
            </a:r>
            <a:endParaRPr lang="cs-CZ" noProof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3175" y="5954713"/>
            <a:ext cx="3575050" cy="903287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1588" y="5954713"/>
            <a:ext cx="9145588" cy="903287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rgbClr val="00B050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6" r:id="rId2"/>
    <p:sldLayoutId id="2147483878" r:id="rId3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kern="1200" cap="all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</a:defRPr>
      </a:lvl9pPr>
    </p:titleStyle>
    <p:bodyStyle>
      <a:lvl1pPr marL="342900" indent="-342900" algn="l" rtl="0" eaLnBrk="0" fontAlgn="base" hangingPunct="0">
        <a:spcBef>
          <a:spcPts val="800"/>
        </a:spcBef>
        <a:spcAft>
          <a:spcPct val="0"/>
        </a:spcAft>
        <a:buFont typeface="Arial" charset="0"/>
        <a:defRPr sz="1600" b="1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173038" indent="-173038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401638" indent="-163513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630238" indent="-163513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858838" indent="-173038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ovéPole 1"/>
          <p:cNvSpPr txBox="1">
            <a:spLocks noChangeArrowheads="1"/>
          </p:cNvSpPr>
          <p:nvPr/>
        </p:nvSpPr>
        <p:spPr bwMode="auto">
          <a:xfrm>
            <a:off x="4211960" y="3140968"/>
            <a:ext cx="5148064" cy="4832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defTabSz="719138"/>
            <a:r>
              <a:rPr lang="cs-CZ" sz="2000" b="1" dirty="0">
                <a:solidFill>
                  <a:schemeClr val="bg1"/>
                </a:solidFill>
                <a:latin typeface="Arial" charset="0"/>
              </a:rPr>
              <a:t>Předmět:	Stolničení	</a:t>
            </a:r>
          </a:p>
          <a:p>
            <a:pPr defTabSz="719138"/>
            <a:r>
              <a:rPr lang="cs-CZ" sz="2000" b="1" dirty="0">
                <a:solidFill>
                  <a:schemeClr val="bg1"/>
                </a:solidFill>
                <a:latin typeface="Arial" charset="0"/>
              </a:rPr>
              <a:t>Ročník:	</a:t>
            </a:r>
            <a:r>
              <a:rPr lang="cs-CZ" sz="2000" b="1" dirty="0" smtClean="0">
                <a:solidFill>
                  <a:schemeClr val="bg1"/>
                </a:solidFill>
                <a:latin typeface="Arial" charset="0"/>
              </a:rPr>
              <a:t>3. </a:t>
            </a:r>
            <a:endParaRPr lang="cs-CZ" sz="2000" b="1" dirty="0">
              <a:solidFill>
                <a:schemeClr val="bg1"/>
              </a:solidFill>
              <a:latin typeface="Arial" charset="0"/>
            </a:endParaRPr>
          </a:p>
          <a:p>
            <a:pPr defTabSz="719138"/>
            <a:r>
              <a:rPr lang="cs-CZ" sz="2000" b="1" dirty="0">
                <a:solidFill>
                  <a:schemeClr val="bg1"/>
                </a:solidFill>
                <a:latin typeface="Arial" charset="0"/>
              </a:rPr>
              <a:t>Téma:	</a:t>
            </a:r>
            <a:r>
              <a:rPr lang="cs-CZ" sz="2000" b="1" dirty="0" smtClean="0">
                <a:solidFill>
                  <a:schemeClr val="bg1"/>
                </a:solidFill>
                <a:latin typeface="Arial" charset="0"/>
              </a:rPr>
              <a:t>S</a:t>
            </a:r>
            <a:r>
              <a:rPr lang="cs-CZ" sz="2000" b="1" dirty="0" smtClean="0">
                <a:solidFill>
                  <a:schemeClr val="bg1"/>
                </a:solidFill>
              </a:rPr>
              <a:t>ouborné práce celků</a:t>
            </a:r>
          </a:p>
          <a:p>
            <a:pPr defTabSz="719138"/>
            <a:r>
              <a:rPr lang="cs-CZ" sz="2000" b="1" dirty="0" smtClean="0">
                <a:solidFill>
                  <a:schemeClr val="bg1"/>
                </a:solidFill>
              </a:rPr>
              <a:t>		gastronomie</a:t>
            </a:r>
            <a:endParaRPr lang="cs-CZ" sz="2000" b="1" dirty="0">
              <a:solidFill>
                <a:schemeClr val="bg1"/>
              </a:solidFill>
            </a:endParaRPr>
          </a:p>
          <a:p>
            <a:pPr defTabSz="719138"/>
            <a:r>
              <a:rPr lang="cs-CZ" sz="2000" b="1" dirty="0" smtClean="0">
                <a:solidFill>
                  <a:schemeClr val="bg1"/>
                </a:solidFill>
                <a:latin typeface="Arial" charset="0"/>
              </a:rPr>
              <a:t>Vypracovali: Ing</a:t>
            </a:r>
            <a:r>
              <a:rPr lang="cs-CZ" sz="2000" b="1" dirty="0">
                <a:solidFill>
                  <a:schemeClr val="bg1"/>
                </a:solidFill>
                <a:latin typeface="Arial" charset="0"/>
              </a:rPr>
              <a:t>. Romana Niklová</a:t>
            </a:r>
          </a:p>
          <a:p>
            <a:pPr defTabSz="719138"/>
            <a:r>
              <a:rPr lang="cs-CZ" sz="2000" b="1" dirty="0">
                <a:solidFill>
                  <a:schemeClr val="bg1"/>
                </a:solidFill>
                <a:latin typeface="Arial" charset="0"/>
              </a:rPr>
              <a:t>Materiál:      </a:t>
            </a:r>
            <a:r>
              <a:rPr lang="cs-CZ" sz="2000" b="1" i="1" dirty="0" smtClean="0">
                <a:solidFill>
                  <a:schemeClr val="bg1"/>
                </a:solidFill>
              </a:rPr>
              <a:t>VY_32_INOVACE_354</a:t>
            </a:r>
            <a:endParaRPr lang="cs-CZ" sz="2000" b="1" dirty="0">
              <a:solidFill>
                <a:schemeClr val="bg1"/>
              </a:solidFill>
              <a:latin typeface="Arial" charset="0"/>
            </a:endParaRPr>
          </a:p>
          <a:p>
            <a:pPr defTabSz="719138"/>
            <a:r>
              <a:rPr lang="cs-CZ" sz="2000" b="1" dirty="0">
                <a:solidFill>
                  <a:schemeClr val="bg1"/>
                </a:solidFill>
                <a:latin typeface="Arial" charset="0"/>
              </a:rPr>
              <a:t>Datum:	</a:t>
            </a:r>
            <a:r>
              <a:rPr lang="cs-CZ" sz="2000" b="1" dirty="0" smtClean="0">
                <a:solidFill>
                  <a:schemeClr val="bg1"/>
                </a:solidFill>
                <a:latin typeface="Arial" charset="0"/>
              </a:rPr>
              <a:t>10.10.2012</a:t>
            </a:r>
            <a:endParaRPr lang="cs-CZ" sz="2000" b="1" dirty="0">
              <a:solidFill>
                <a:schemeClr val="bg1"/>
              </a:solidFill>
              <a:latin typeface="Arial" charset="0"/>
            </a:endParaRPr>
          </a:p>
          <a:p>
            <a:pPr defTabSz="719138"/>
            <a:r>
              <a:rPr lang="cs-CZ" sz="2000" b="1" dirty="0">
                <a:solidFill>
                  <a:schemeClr val="bg1"/>
                </a:solidFill>
                <a:latin typeface="Arial" charset="0"/>
              </a:rPr>
              <a:t>Anotace:	</a:t>
            </a:r>
            <a:r>
              <a:rPr lang="cs-CZ" sz="2000" b="1" dirty="0" smtClean="0">
                <a:solidFill>
                  <a:schemeClr val="bg1"/>
                </a:solidFill>
                <a:latin typeface="Arial" charset="0"/>
              </a:rPr>
              <a:t>Banket</a:t>
            </a:r>
          </a:p>
          <a:p>
            <a:pPr defTabSz="719138"/>
            <a:r>
              <a:rPr lang="cs-CZ" sz="2000" b="1" dirty="0" smtClean="0">
                <a:solidFill>
                  <a:schemeClr val="bg1"/>
                </a:solidFill>
                <a:latin typeface="Arial" charset="0"/>
              </a:rPr>
              <a:t>	</a:t>
            </a:r>
            <a:r>
              <a:rPr lang="cs-CZ" sz="2000" b="1" dirty="0" smtClean="0">
                <a:solidFill>
                  <a:schemeClr val="bg1"/>
                </a:solidFill>
                <a:latin typeface="Arial" charset="0"/>
              </a:rPr>
              <a:t>	</a:t>
            </a:r>
            <a:r>
              <a:rPr lang="cs-CZ" sz="2000" b="1" dirty="0" smtClean="0">
                <a:solidFill>
                  <a:schemeClr val="bg1"/>
                </a:solidFill>
                <a:latin typeface="Arial" charset="0"/>
              </a:rPr>
              <a:t>– Časový harmonogram</a:t>
            </a:r>
            <a:r>
              <a:rPr lang="cs-CZ" sz="2000" b="1" dirty="0" smtClean="0">
                <a:solidFill>
                  <a:schemeClr val="bg1"/>
                </a:solidFill>
                <a:latin typeface="Arial" charset="0"/>
              </a:rPr>
              <a:t>		</a:t>
            </a:r>
            <a:endParaRPr lang="cs-CZ" sz="3600" b="1" dirty="0">
              <a:solidFill>
                <a:schemeClr val="bg1"/>
              </a:solidFill>
              <a:latin typeface="Arial" charset="0"/>
            </a:endParaRPr>
          </a:p>
          <a:p>
            <a:pPr defTabSz="719138"/>
            <a:endParaRPr lang="cs-CZ" dirty="0">
              <a:latin typeface="Arial" charset="0"/>
            </a:endParaRPr>
          </a:p>
          <a:p>
            <a:pPr defTabSz="719138"/>
            <a:r>
              <a:rPr lang="cs-CZ" dirty="0">
                <a:latin typeface="Arial" charset="0"/>
              </a:rPr>
              <a:t>		</a:t>
            </a:r>
          </a:p>
          <a:p>
            <a:pPr defTabSz="719138"/>
            <a:endParaRPr lang="cs-CZ" dirty="0">
              <a:latin typeface="Arial" charset="0"/>
            </a:endParaRPr>
          </a:p>
          <a:p>
            <a:pPr defTabSz="719138"/>
            <a:endParaRPr lang="cs-CZ" dirty="0">
              <a:latin typeface="Arial" charset="0"/>
            </a:endParaRPr>
          </a:p>
          <a:p>
            <a:pPr defTabSz="719138"/>
            <a:r>
              <a:rPr lang="cs-CZ" dirty="0">
                <a:latin typeface="Arial" charset="0"/>
              </a:rPr>
              <a:t>	</a:t>
            </a:r>
          </a:p>
          <a:p>
            <a:pPr defTabSz="719138"/>
            <a:r>
              <a:rPr lang="cs-CZ" dirty="0">
                <a:latin typeface="Arial" charset="0"/>
              </a:rPr>
              <a:t>		</a:t>
            </a:r>
          </a:p>
        </p:txBody>
      </p:sp>
      <p:sp>
        <p:nvSpPr>
          <p:cNvPr id="4099" name="TextovéPole 2"/>
          <p:cNvSpPr txBox="1">
            <a:spLocks noChangeArrowheads="1"/>
          </p:cNvSpPr>
          <p:nvPr/>
        </p:nvSpPr>
        <p:spPr bwMode="auto">
          <a:xfrm>
            <a:off x="179512" y="2060848"/>
            <a:ext cx="480131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000" b="1" dirty="0">
                <a:latin typeface="Arial" charset="0"/>
              </a:rPr>
              <a:t>Obor: </a:t>
            </a:r>
            <a:r>
              <a:rPr lang="cs-CZ" sz="2000" dirty="0">
                <a:latin typeface="Arial" charset="0"/>
              </a:rPr>
              <a:t>	</a:t>
            </a:r>
            <a:r>
              <a:rPr lang="cs-CZ" sz="2000" b="1" dirty="0">
                <a:latin typeface="Arial" charset="0"/>
              </a:rPr>
              <a:t>65-51-H/01 </a:t>
            </a:r>
            <a:r>
              <a:rPr lang="cs-CZ" sz="2000" b="1" dirty="0" smtClean="0">
                <a:latin typeface="Arial" charset="0"/>
              </a:rPr>
              <a:t>Kuchař-číšník</a:t>
            </a:r>
            <a:r>
              <a:rPr lang="cs-CZ" sz="1600" dirty="0">
                <a:latin typeface="Arial" charset="0"/>
              </a:rPr>
              <a:t>	</a:t>
            </a:r>
            <a:endParaRPr lang="cs-CZ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Obdélník 1"/>
          <p:cNvSpPr>
            <a:spLocks noChangeArrowheads="1"/>
          </p:cNvSpPr>
          <p:nvPr/>
        </p:nvSpPr>
        <p:spPr bwMode="auto">
          <a:xfrm>
            <a:off x="468313" y="0"/>
            <a:ext cx="7991475" cy="147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cs-CZ" b="1">
              <a:latin typeface="Arial" charset="0"/>
            </a:endParaRPr>
          </a:p>
          <a:p>
            <a:endParaRPr lang="cs-CZ" b="1">
              <a:latin typeface="Arial" charset="0"/>
            </a:endParaRPr>
          </a:p>
          <a:p>
            <a:endParaRPr lang="cs-CZ" b="1">
              <a:latin typeface="Arial" charset="0"/>
            </a:endParaRPr>
          </a:p>
          <a:p>
            <a:pPr>
              <a:buFont typeface="Arial" charset="0"/>
              <a:buChar char="•"/>
            </a:pPr>
            <a:endParaRPr lang="cs-CZ">
              <a:latin typeface="Arial" charset="0"/>
            </a:endParaRPr>
          </a:p>
          <a:p>
            <a:r>
              <a:rPr lang="cs-CZ">
                <a:latin typeface="Arial" charset="0"/>
              </a:rPr>
              <a:t>    </a:t>
            </a:r>
          </a:p>
        </p:txBody>
      </p:sp>
      <p:sp>
        <p:nvSpPr>
          <p:cNvPr id="5123" name="Obdélník 3"/>
          <p:cNvSpPr>
            <a:spLocks noChangeArrowheads="1"/>
          </p:cNvSpPr>
          <p:nvPr/>
        </p:nvSpPr>
        <p:spPr bwMode="auto">
          <a:xfrm>
            <a:off x="539750" y="260350"/>
            <a:ext cx="7993063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cs-CZ" sz="40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Formát SOP</a:t>
            </a:r>
            <a:endParaRPr lang="cs-CZ" sz="2000" u="sng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1115616" y="5949280"/>
            <a:ext cx="7200800" cy="769441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bevelB w="38100" h="38100" prst="slope"/>
              <a:extrusionClr>
                <a:srgbClr val="FFFF00"/>
              </a:extrusionClr>
            </a:sp3d>
          </a:bodyPr>
          <a:lstStyle/>
          <a:p>
            <a:pPr algn="ctr">
              <a:defRPr/>
            </a:pPr>
            <a:r>
              <a:rPr lang="cs-CZ" sz="4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Banket - SOP</a:t>
            </a:r>
            <a:endParaRPr lang="cs-CZ" sz="4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395536" y="1196752"/>
            <a:ext cx="792088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50000"/>
              </a:lnSpc>
              <a:buFont typeface="Arial" pitchFamily="34" charset="0"/>
              <a:buChar char="•"/>
            </a:pPr>
            <a:r>
              <a:rPr lang="cs-CZ" sz="2400" b="1" dirty="0" smtClean="0">
                <a:latin typeface="Arial" charset="0"/>
              </a:rPr>
              <a:t>Písmo </a:t>
            </a:r>
            <a:r>
              <a:rPr lang="cs-CZ" sz="2400" b="1" dirty="0" err="1" smtClean="0">
                <a:latin typeface="Arial" charset="0"/>
              </a:rPr>
              <a:t>Ariel</a:t>
            </a:r>
            <a:r>
              <a:rPr lang="cs-CZ" sz="2400" b="1" dirty="0" smtClean="0">
                <a:latin typeface="Arial" charset="0"/>
              </a:rPr>
              <a:t>, běžný text - velikost písma 12</a:t>
            </a:r>
          </a:p>
          <a:p>
            <a:pPr marL="457200" indent="-457200">
              <a:lnSpc>
                <a:spcPct val="150000"/>
              </a:lnSpc>
              <a:buFont typeface="Arial" pitchFamily="34" charset="0"/>
              <a:buChar char="•"/>
            </a:pPr>
            <a:r>
              <a:rPr lang="cs-CZ" sz="2400" b="1" dirty="0" smtClean="0">
                <a:latin typeface="Arial" charset="0"/>
              </a:rPr>
              <a:t>Rovnání textu do bloků</a:t>
            </a:r>
          </a:p>
          <a:p>
            <a:pPr marL="457200" indent="-457200">
              <a:lnSpc>
                <a:spcPct val="150000"/>
              </a:lnSpc>
              <a:buFont typeface="Arial" pitchFamily="34" charset="0"/>
              <a:buChar char="•"/>
            </a:pPr>
            <a:r>
              <a:rPr lang="cs-CZ" sz="2400" b="1" dirty="0" smtClean="0">
                <a:latin typeface="Arial" charset="0"/>
              </a:rPr>
              <a:t>Jednoduché řádkování</a:t>
            </a:r>
            <a:endParaRPr lang="cs-CZ" sz="2400" b="1" dirty="0" smtClean="0">
              <a:latin typeface="Arial" charset="0"/>
            </a:endParaRPr>
          </a:p>
          <a:p>
            <a:pPr marL="457200" indent="-457200">
              <a:lnSpc>
                <a:spcPct val="150000"/>
              </a:lnSpc>
              <a:buFont typeface="Arial" pitchFamily="34" charset="0"/>
              <a:buChar char="•"/>
            </a:pPr>
            <a:r>
              <a:rPr lang="cs-CZ" sz="2400" b="1" dirty="0" smtClean="0">
                <a:latin typeface="Arial" charset="0"/>
              </a:rPr>
              <a:t>Používat tabulátory, ne opakovaně mezerník</a:t>
            </a:r>
          </a:p>
          <a:p>
            <a:pPr marL="457200" indent="-457200">
              <a:lnSpc>
                <a:spcPct val="150000"/>
              </a:lnSpc>
              <a:buFont typeface="Arial" pitchFamily="34" charset="0"/>
              <a:buChar char="•"/>
            </a:pPr>
            <a:r>
              <a:rPr lang="cs-CZ" sz="2400" b="1" dirty="0" smtClean="0">
                <a:latin typeface="Arial" charset="0"/>
              </a:rPr>
              <a:t>Až </a:t>
            </a:r>
            <a:r>
              <a:rPr lang="cs-CZ" sz="2400" b="1" u="sng" dirty="0" smtClean="0">
                <a:latin typeface="Arial" charset="0"/>
              </a:rPr>
              <a:t>ZA</a:t>
            </a:r>
            <a:r>
              <a:rPr lang="cs-CZ" sz="2400" b="1" dirty="0" smtClean="0">
                <a:latin typeface="Arial" charset="0"/>
              </a:rPr>
              <a:t> každým interpunkčním znamínkem je mezera (u pomlčky z obou stran)</a:t>
            </a:r>
          </a:p>
          <a:p>
            <a:pPr marL="457200" indent="-457200">
              <a:lnSpc>
                <a:spcPct val="150000"/>
              </a:lnSpc>
              <a:buFont typeface="Arial" pitchFamily="34" charset="0"/>
              <a:buChar char="•"/>
            </a:pPr>
            <a:r>
              <a:rPr lang="cs-CZ" sz="2400" b="1" dirty="0" smtClean="0">
                <a:latin typeface="Arial" charset="0"/>
              </a:rPr>
              <a:t>Číslovat stránky práce</a:t>
            </a:r>
          </a:p>
        </p:txBody>
      </p:sp>
      <p:pic>
        <p:nvPicPr>
          <p:cNvPr id="5130" name="Picture 10" descr="C:\Users\souhorky\AppData\Local\Microsoft\Windows\Temporary Internet Files\Content.IE5\9KDWUIWT\MC900217696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68144" y="2636912"/>
            <a:ext cx="2983463" cy="303556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Obdélník 1"/>
          <p:cNvSpPr>
            <a:spLocks noChangeArrowheads="1"/>
          </p:cNvSpPr>
          <p:nvPr/>
        </p:nvSpPr>
        <p:spPr bwMode="auto">
          <a:xfrm>
            <a:off x="395536" y="0"/>
            <a:ext cx="7991475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cs-CZ" b="1">
              <a:latin typeface="Arial" charset="0"/>
            </a:endParaRPr>
          </a:p>
          <a:p>
            <a:endParaRPr lang="cs-CZ" b="1">
              <a:latin typeface="Arial" charset="0"/>
            </a:endParaRPr>
          </a:p>
          <a:p>
            <a:endParaRPr lang="cs-CZ" b="1">
              <a:latin typeface="Arial" charset="0"/>
            </a:endParaRPr>
          </a:p>
          <a:p>
            <a:pPr>
              <a:buFont typeface="Arial" charset="0"/>
              <a:buChar char="•"/>
            </a:pPr>
            <a:endParaRPr lang="cs-CZ">
              <a:latin typeface="Arial" charset="0"/>
            </a:endParaRPr>
          </a:p>
          <a:p>
            <a:r>
              <a:rPr lang="cs-CZ">
                <a:latin typeface="Arial" charset="0"/>
              </a:rPr>
              <a:t>    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1115616" y="5949280"/>
            <a:ext cx="7200800" cy="769441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bevelB w="38100" h="38100" prst="slope"/>
              <a:extrusionClr>
                <a:srgbClr val="FFFF00"/>
              </a:extrusionClr>
            </a:sp3d>
          </a:bodyPr>
          <a:lstStyle/>
          <a:p>
            <a:pPr algn="ctr">
              <a:defRPr/>
            </a:pPr>
            <a:r>
              <a:rPr lang="cs-CZ" sz="4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Banket - SOP</a:t>
            </a:r>
            <a:endParaRPr lang="cs-CZ" sz="4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467544" y="260648"/>
            <a:ext cx="8100392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cs-CZ" sz="34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Banket – </a:t>
            </a:r>
            <a:r>
              <a:rPr lang="cs-CZ" sz="30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časový harmonogram</a:t>
            </a:r>
            <a:endParaRPr lang="cs-CZ" sz="3000" u="sng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251520" y="1340768"/>
            <a:ext cx="8568952" cy="43858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50000"/>
              </a:lnSpc>
              <a:buFont typeface="Arial" pitchFamily="34" charset="0"/>
              <a:buChar char="•"/>
            </a:pPr>
            <a:r>
              <a:rPr lang="cs-CZ" sz="2200" dirty="0" smtClean="0">
                <a:latin typeface="Arial" pitchFamily="34" charset="0"/>
                <a:cs typeface="Arial" pitchFamily="34" charset="0"/>
              </a:rPr>
              <a:t>Dodržet objednané časy z objednávky a zohlednit</a:t>
            </a:r>
          </a:p>
          <a:p>
            <a:pPr marL="457200" indent="-457200">
              <a:lnSpc>
                <a:spcPct val="150000"/>
              </a:lnSpc>
            </a:pPr>
            <a:r>
              <a:rPr lang="cs-CZ" sz="2200" dirty="0" smtClean="0">
                <a:latin typeface="Arial" pitchFamily="34" charset="0"/>
                <a:cs typeface="Arial" pitchFamily="34" charset="0"/>
              </a:rPr>
              <a:t>	počet obsluhovaných hostů.</a:t>
            </a:r>
          </a:p>
          <a:p>
            <a:pPr marL="457200" indent="-457200">
              <a:lnSpc>
                <a:spcPct val="150000"/>
              </a:lnSpc>
              <a:buFont typeface="Arial" pitchFamily="34" charset="0"/>
              <a:buChar char="•"/>
            </a:pPr>
            <a:r>
              <a:rPr lang="cs-CZ" sz="2200" dirty="0" smtClean="0">
                <a:latin typeface="Arial" pitchFamily="34" charset="0"/>
                <a:cs typeface="Arial" pitchFamily="34" charset="0"/>
              </a:rPr>
              <a:t>Formát časových údajů je vždy: 		</a:t>
            </a:r>
            <a:r>
              <a:rPr lang="cs-CZ" sz="3200" b="1" dirty="0" err="1" smtClean="0">
                <a:latin typeface="Arial" pitchFamily="34" charset="0"/>
                <a:cs typeface="Arial" pitchFamily="34" charset="0"/>
              </a:rPr>
              <a:t>hh</a:t>
            </a:r>
            <a:r>
              <a:rPr lang="cs-CZ" sz="3200" b="1" dirty="0" smtClean="0">
                <a:latin typeface="Arial" pitchFamily="34" charset="0"/>
                <a:cs typeface="Arial" pitchFamily="34" charset="0"/>
              </a:rPr>
              <a:t>:mm-</a:t>
            </a:r>
            <a:r>
              <a:rPr lang="cs-CZ" sz="3200" b="1" dirty="0" err="1" smtClean="0">
                <a:latin typeface="Arial" pitchFamily="34" charset="0"/>
                <a:cs typeface="Arial" pitchFamily="34" charset="0"/>
              </a:rPr>
              <a:t>hh</a:t>
            </a:r>
            <a:r>
              <a:rPr lang="cs-CZ" sz="3200" b="1" dirty="0" smtClean="0">
                <a:latin typeface="Arial" pitchFamily="34" charset="0"/>
                <a:cs typeface="Arial" pitchFamily="34" charset="0"/>
              </a:rPr>
              <a:t>:mm</a:t>
            </a:r>
          </a:p>
          <a:p>
            <a:pPr marL="457200" indent="-457200">
              <a:lnSpc>
                <a:spcPct val="150000"/>
              </a:lnSpc>
              <a:buFont typeface="Arial" pitchFamily="34" charset="0"/>
              <a:buChar char="•"/>
            </a:pPr>
            <a:r>
              <a:rPr lang="cs-CZ" sz="2200" dirty="0" smtClean="0">
                <a:latin typeface="Arial" pitchFamily="34" charset="0"/>
                <a:cs typeface="Arial" pitchFamily="34" charset="0"/>
              </a:rPr>
              <a:t>Uvést i časy plánované hrubé a čisté přípravy prostoru.</a:t>
            </a:r>
          </a:p>
          <a:p>
            <a:pPr marL="457200" indent="-457200">
              <a:lnSpc>
                <a:spcPct val="150000"/>
              </a:lnSpc>
              <a:buFont typeface="Arial" pitchFamily="34" charset="0"/>
              <a:buChar char="•"/>
            </a:pPr>
            <a:r>
              <a:rPr lang="cs-CZ" sz="2200" dirty="0" smtClean="0">
                <a:latin typeface="Arial" pitchFamily="34" charset="0"/>
                <a:cs typeface="Arial" pitchFamily="34" charset="0"/>
              </a:rPr>
              <a:t>Uvést čas servisu, konzumace i </a:t>
            </a:r>
            <a:r>
              <a:rPr lang="cs-CZ" sz="2200" dirty="0" err="1" smtClean="0">
                <a:latin typeface="Arial" pitchFamily="34" charset="0"/>
                <a:cs typeface="Arial" pitchFamily="34" charset="0"/>
              </a:rPr>
              <a:t>debarasu</a:t>
            </a:r>
            <a:r>
              <a:rPr lang="cs-CZ" sz="2200" dirty="0" smtClean="0">
                <a:latin typeface="Arial" pitchFamily="34" charset="0"/>
                <a:cs typeface="Arial" pitchFamily="34" charset="0"/>
              </a:rPr>
              <a:t> jedné položky menu dohromady.</a:t>
            </a:r>
          </a:p>
          <a:p>
            <a:pPr marL="457200" indent="-457200">
              <a:lnSpc>
                <a:spcPct val="150000"/>
              </a:lnSpc>
              <a:buFont typeface="Arial" pitchFamily="34" charset="0"/>
              <a:buChar char="•"/>
            </a:pPr>
            <a:r>
              <a:rPr lang="cs-CZ" sz="2200" dirty="0" smtClean="0">
                <a:latin typeface="Arial" pitchFamily="34" charset="0"/>
                <a:cs typeface="Arial" pitchFamily="34" charset="0"/>
              </a:rPr>
              <a:t>Před každým pokrmem kromě předkrmu a moučníku doplnit pečivo a nalít nebo dolít nápoj.</a:t>
            </a:r>
            <a:r>
              <a:rPr lang="cs-CZ" sz="2200" dirty="0" smtClean="0">
                <a:latin typeface="Arial" pitchFamily="34" charset="0"/>
                <a:cs typeface="Arial" pitchFamily="34" charset="0"/>
              </a:rPr>
              <a:t>	</a:t>
            </a:r>
            <a:endParaRPr lang="cs-CZ" sz="2200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9" name="Picture 5" descr="C:\Users\souhorky\AppData\Local\Microsoft\Windows\Temporary Internet Files\Content.IE5\YPL45CW3\MP900448441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56431" y="188640"/>
            <a:ext cx="1720511" cy="20162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Obdélník 1"/>
          <p:cNvSpPr>
            <a:spLocks noChangeArrowheads="1"/>
          </p:cNvSpPr>
          <p:nvPr/>
        </p:nvSpPr>
        <p:spPr bwMode="auto">
          <a:xfrm>
            <a:off x="395536" y="0"/>
            <a:ext cx="7991475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cs-CZ" b="1">
              <a:latin typeface="Arial" charset="0"/>
            </a:endParaRPr>
          </a:p>
          <a:p>
            <a:endParaRPr lang="cs-CZ" b="1">
              <a:latin typeface="Arial" charset="0"/>
            </a:endParaRPr>
          </a:p>
          <a:p>
            <a:endParaRPr lang="cs-CZ" b="1">
              <a:latin typeface="Arial" charset="0"/>
            </a:endParaRPr>
          </a:p>
          <a:p>
            <a:pPr>
              <a:buFont typeface="Arial" charset="0"/>
              <a:buChar char="•"/>
            </a:pPr>
            <a:endParaRPr lang="cs-CZ">
              <a:latin typeface="Arial" charset="0"/>
            </a:endParaRPr>
          </a:p>
          <a:p>
            <a:r>
              <a:rPr lang="cs-CZ">
                <a:latin typeface="Arial" charset="0"/>
              </a:rPr>
              <a:t>    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1115616" y="5949280"/>
            <a:ext cx="7200800" cy="769441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bevelB w="38100" h="38100" prst="slope"/>
              <a:extrusionClr>
                <a:srgbClr val="FFFF00"/>
              </a:extrusionClr>
            </a:sp3d>
          </a:bodyPr>
          <a:lstStyle/>
          <a:p>
            <a:pPr algn="ctr">
              <a:defRPr/>
            </a:pPr>
            <a:r>
              <a:rPr lang="cs-CZ" sz="4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Banket - SOP</a:t>
            </a:r>
            <a:endParaRPr lang="cs-CZ" sz="4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467544" y="260648"/>
            <a:ext cx="8100392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cs-CZ" sz="34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Banket – </a:t>
            </a:r>
            <a:r>
              <a:rPr lang="cs-CZ" sz="30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časový harmonogram</a:t>
            </a:r>
            <a:endParaRPr lang="cs-CZ" sz="3000" u="sng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251520" y="1052736"/>
            <a:ext cx="8568952" cy="51090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50000"/>
              </a:lnSpc>
            </a:pPr>
            <a:r>
              <a:rPr lang="cs-CZ" sz="2400" b="1" u="sng" dirty="0" smtClean="0">
                <a:latin typeface="Arial" pitchFamily="34" charset="0"/>
                <a:cs typeface="Arial" pitchFamily="34" charset="0"/>
              </a:rPr>
              <a:t>Příklad zápisu:</a:t>
            </a:r>
          </a:p>
          <a:p>
            <a:pPr marL="457200" indent="-457200">
              <a:lnSpc>
                <a:spcPct val="150000"/>
              </a:lnSpc>
            </a:pPr>
            <a:endParaRPr lang="cs-CZ" sz="2400" dirty="0" smtClean="0">
              <a:latin typeface="Arial" pitchFamily="34" charset="0"/>
              <a:cs typeface="Arial" pitchFamily="34" charset="0"/>
            </a:endParaRPr>
          </a:p>
          <a:p>
            <a:pPr marL="457200" indent="-457200">
              <a:lnSpc>
                <a:spcPct val="200000"/>
              </a:lnSpc>
            </a:pPr>
            <a:r>
              <a:rPr lang="cs-CZ" sz="2400" dirty="0" smtClean="0">
                <a:latin typeface="Arial" pitchFamily="34" charset="0"/>
                <a:cs typeface="Arial" pitchFamily="34" charset="0"/>
              </a:rPr>
              <a:t>18:15-18:20 doplnění pečiva a servis piva</a:t>
            </a:r>
          </a:p>
          <a:p>
            <a:pPr marL="457200" indent="-457200">
              <a:lnSpc>
                <a:spcPct val="200000"/>
              </a:lnSpc>
            </a:pPr>
            <a:endParaRPr lang="cs-CZ" sz="2400" dirty="0" smtClean="0">
              <a:latin typeface="Arial" pitchFamily="34" charset="0"/>
              <a:cs typeface="Arial" pitchFamily="34" charset="0"/>
            </a:endParaRPr>
          </a:p>
          <a:p>
            <a:pPr marL="457200" indent="-457200">
              <a:lnSpc>
                <a:spcPct val="200000"/>
              </a:lnSpc>
            </a:pPr>
            <a:r>
              <a:rPr lang="cs-CZ" sz="2400" dirty="0" smtClean="0">
                <a:latin typeface="Arial" pitchFamily="34" charset="0"/>
                <a:cs typeface="Arial" pitchFamily="34" charset="0"/>
              </a:rPr>
              <a:t>18:20-18:35 servis polévky</a:t>
            </a:r>
          </a:p>
          <a:p>
            <a:pPr marL="457200" indent="-457200">
              <a:lnSpc>
                <a:spcPct val="150000"/>
              </a:lnSpc>
            </a:pPr>
            <a:endParaRPr lang="cs-CZ" sz="2200" dirty="0" smtClean="0">
              <a:latin typeface="Arial" pitchFamily="34" charset="0"/>
              <a:cs typeface="Arial" pitchFamily="34" charset="0"/>
            </a:endParaRPr>
          </a:p>
          <a:p>
            <a:pPr marL="457200" indent="-457200">
              <a:lnSpc>
                <a:spcPct val="150000"/>
              </a:lnSpc>
              <a:buFont typeface="Arial" pitchFamily="34" charset="0"/>
              <a:buChar char="•"/>
            </a:pPr>
            <a:endParaRPr lang="cs-CZ" sz="2200" dirty="0" smtClean="0">
              <a:latin typeface="Arial" pitchFamily="34" charset="0"/>
              <a:cs typeface="Arial" pitchFamily="34" charset="0"/>
            </a:endParaRPr>
          </a:p>
          <a:p>
            <a:pPr marL="457200" indent="-457200">
              <a:lnSpc>
                <a:spcPct val="200000"/>
              </a:lnSpc>
            </a:pPr>
            <a:r>
              <a:rPr lang="cs-CZ" sz="2200" dirty="0" smtClean="0">
                <a:latin typeface="Arial" pitchFamily="34" charset="0"/>
                <a:cs typeface="Arial" pitchFamily="34" charset="0"/>
              </a:rPr>
              <a:t>	</a:t>
            </a:r>
            <a:endParaRPr lang="cs-CZ" sz="2200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1746" name="Picture 2" descr="C:\Users\souhorky\AppData\Local\Microsoft\Windows\Temporary Internet Files\Content.IE5\VR64KB3N\MC900215789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27984" y="2980704"/>
            <a:ext cx="3240360" cy="2809912"/>
          </a:xfrm>
          <a:prstGeom prst="rect">
            <a:avLst/>
          </a:prstGeom>
          <a:noFill/>
        </p:spPr>
      </p:pic>
      <p:pic>
        <p:nvPicPr>
          <p:cNvPr id="31747" name="Picture 3" descr="C:\Users\souhorky\AppData\Local\Microsoft\Windows\Temporary Internet Files\Content.IE5\YPL45CW3\MC900333052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03848" y="980728"/>
            <a:ext cx="1848917" cy="1283818"/>
          </a:xfrm>
          <a:prstGeom prst="rect">
            <a:avLst/>
          </a:prstGeom>
          <a:noFill/>
        </p:spPr>
      </p:pic>
      <p:pic>
        <p:nvPicPr>
          <p:cNvPr id="31749" name="Picture 5" descr="C:\Users\souhorky\AppData\Local\Microsoft\Windows\Temporary Internet Files\Content.IE5\FQ367PPU\MC900237675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21786" y="476672"/>
            <a:ext cx="2322214" cy="254100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Obdélník 1"/>
          <p:cNvSpPr>
            <a:spLocks noChangeArrowheads="1"/>
          </p:cNvSpPr>
          <p:nvPr/>
        </p:nvSpPr>
        <p:spPr bwMode="auto">
          <a:xfrm>
            <a:off x="468313" y="0"/>
            <a:ext cx="7991475" cy="147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cs-CZ" b="1">
              <a:latin typeface="Arial" charset="0"/>
            </a:endParaRPr>
          </a:p>
          <a:p>
            <a:endParaRPr lang="cs-CZ" b="1">
              <a:latin typeface="Arial" charset="0"/>
            </a:endParaRPr>
          </a:p>
          <a:p>
            <a:endParaRPr lang="cs-CZ" b="1">
              <a:latin typeface="Arial" charset="0"/>
            </a:endParaRPr>
          </a:p>
          <a:p>
            <a:pPr>
              <a:buFont typeface="Arial" charset="0"/>
              <a:buChar char="•"/>
            </a:pPr>
            <a:endParaRPr lang="cs-CZ">
              <a:latin typeface="Arial" charset="0"/>
            </a:endParaRPr>
          </a:p>
          <a:p>
            <a:r>
              <a:rPr lang="cs-CZ">
                <a:latin typeface="Arial" charset="0"/>
              </a:rPr>
              <a:t>    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1115616" y="5949280"/>
            <a:ext cx="7200800" cy="769441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bevelB w="38100" h="38100" prst="slope"/>
              <a:extrusionClr>
                <a:srgbClr val="FFFF00"/>
              </a:extrusionClr>
            </a:sp3d>
          </a:bodyPr>
          <a:lstStyle/>
          <a:p>
            <a:pPr algn="ctr">
              <a:defRPr/>
            </a:pPr>
            <a:r>
              <a:rPr lang="cs-CZ" sz="4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Banket - SOP</a:t>
            </a:r>
            <a:endParaRPr lang="cs-CZ" sz="4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971600" y="332656"/>
            <a:ext cx="698477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cs-CZ" sz="32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Příklad</a:t>
            </a:r>
          </a:p>
          <a:p>
            <a:pPr algn="ctr">
              <a:defRPr/>
            </a:pPr>
            <a:r>
              <a:rPr lang="cs-CZ" sz="32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na internetových stránkách školy:</a:t>
            </a:r>
            <a:endParaRPr lang="cs-CZ" sz="3200" u="sng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179512" y="2060848"/>
            <a:ext cx="849694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ctr">
              <a:lnSpc>
                <a:spcPct val="150000"/>
              </a:lnSpc>
            </a:pPr>
            <a:r>
              <a:rPr lang="cs-CZ" sz="3200" b="1" u="sng" dirty="0" smtClean="0">
                <a:latin typeface="Arial" charset="0"/>
              </a:rPr>
              <a:t>http://www.</a:t>
            </a:r>
            <a:r>
              <a:rPr lang="cs-CZ" sz="3200" b="1" u="sng" dirty="0" err="1" smtClean="0">
                <a:latin typeface="Arial" charset="0"/>
              </a:rPr>
              <a:t>souhorky.cz</a:t>
            </a:r>
            <a:r>
              <a:rPr lang="cs-CZ" sz="3200" b="1" u="sng" dirty="0" smtClean="0">
                <a:latin typeface="Arial" charset="0"/>
              </a:rPr>
              <a:t>/</a:t>
            </a:r>
            <a:r>
              <a:rPr lang="cs-CZ" sz="3200" b="1" u="sng" dirty="0" err="1" smtClean="0">
                <a:latin typeface="Arial" charset="0"/>
              </a:rPr>
              <a:t>vyukdok.php</a:t>
            </a:r>
            <a:endParaRPr lang="cs-CZ" sz="3200" b="1" dirty="0" smtClean="0">
              <a:latin typeface="Arial" charset="0"/>
            </a:endParaRPr>
          </a:p>
        </p:txBody>
      </p:sp>
      <p:pic>
        <p:nvPicPr>
          <p:cNvPr id="32771" name="Picture 3" descr="logo gree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7704" y="3356992"/>
            <a:ext cx="4927659" cy="1656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Zástupný symbol pro text 1"/>
          <p:cNvSpPr>
            <a:spLocks noGrp="1"/>
          </p:cNvSpPr>
          <p:nvPr>
            <p:ph type="body" sz="quarter" idx="10"/>
          </p:nvPr>
        </p:nvSpPr>
        <p:spPr bwMode="auto">
          <a:xfrm>
            <a:off x="251520" y="0"/>
            <a:ext cx="6768405" cy="626427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 eaLnBrk="1" hangingPunct="1"/>
            <a:endParaRPr lang="cs-CZ" sz="2400" b="1" dirty="0" smtClean="0">
              <a:latin typeface="Arial" charset="0"/>
              <a:cs typeface="Arial" charset="0"/>
            </a:endParaRPr>
          </a:p>
          <a:p>
            <a:pPr marL="0" indent="0" eaLnBrk="1" hangingPunct="1">
              <a:lnSpc>
                <a:spcPct val="150000"/>
              </a:lnSpc>
            </a:pPr>
            <a:endParaRPr lang="cs-CZ" sz="1000" dirty="0" smtClean="0">
              <a:latin typeface="Arial" charset="0"/>
              <a:cs typeface="Arial" charset="0"/>
            </a:endParaRPr>
          </a:p>
          <a:p>
            <a:pPr marL="0" indent="0" eaLnBrk="1" hangingPunct="1"/>
            <a:r>
              <a:rPr lang="cs-CZ" sz="2400" b="1" dirty="0" smtClean="0">
                <a:latin typeface="Arial" charset="0"/>
                <a:cs typeface="Arial" charset="0"/>
              </a:rPr>
              <a:t>WE ARE THE CHAMPIONS!</a:t>
            </a:r>
          </a:p>
          <a:p>
            <a:pPr marL="0" indent="0" eaLnBrk="1" hangingPunct="1"/>
            <a:endParaRPr lang="cs-CZ" sz="4400" b="1" dirty="0" smtClean="0">
              <a:latin typeface="Arial" charset="0"/>
              <a:cs typeface="Arial" charset="0"/>
            </a:endParaRPr>
          </a:p>
          <a:p>
            <a:pPr marL="0" indent="0" eaLnBrk="1" hangingPunct="1"/>
            <a:r>
              <a:rPr lang="cs-CZ" sz="9600" b="1" dirty="0" smtClean="0">
                <a:latin typeface="Arial" charset="0"/>
                <a:cs typeface="Arial" charset="0"/>
                <a:sym typeface="Wingdings" pitchFamily="2" charset="2"/>
              </a:rPr>
              <a:t> </a:t>
            </a:r>
            <a:endParaRPr lang="cs-CZ" sz="9600" b="1" dirty="0" smtClean="0">
              <a:latin typeface="Arial" charset="0"/>
              <a:cs typeface="Arial" charset="0"/>
            </a:endParaRPr>
          </a:p>
          <a:p>
            <a:pPr marL="0" indent="0" eaLnBrk="1" hangingPunct="1"/>
            <a:endParaRPr lang="cs-CZ" b="1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marL="0" indent="0" eaLnBrk="1" hangingPunct="1"/>
            <a:endParaRPr lang="cs-CZ" sz="3200" b="1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marL="0" indent="0" eaLnBrk="1" hangingPunct="1"/>
            <a:r>
              <a:rPr lang="cs-CZ" sz="5400" b="1" dirty="0" smtClean="0">
                <a:latin typeface="Arial" charset="0"/>
                <a:cs typeface="Arial" charset="0"/>
              </a:rPr>
              <a:t>END</a:t>
            </a:r>
          </a:p>
          <a:p>
            <a:pPr marL="0" indent="0" eaLnBrk="1" hangingPunct="1"/>
            <a:endParaRPr lang="cs-CZ" sz="5400" b="1" dirty="0" smtClean="0">
              <a:latin typeface="Arial" charset="0"/>
              <a:cs typeface="Arial" charset="0"/>
            </a:endParaRPr>
          </a:p>
          <a:p>
            <a:pPr marL="0" indent="0" eaLnBrk="1" hangingPunct="1"/>
            <a:endParaRPr lang="cs-CZ" b="1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marL="0" indent="0" eaLnBrk="1" hangingPunct="1"/>
            <a:r>
              <a:rPr lang="cs-CZ" dirty="0" smtClean="0">
                <a:latin typeface="Arial" charset="0"/>
                <a:cs typeface="Arial" charset="0"/>
              </a:rPr>
              <a:t>	   </a:t>
            </a:r>
          </a:p>
          <a:p>
            <a:pPr marL="0" indent="0" eaLnBrk="1" hangingPunct="1"/>
            <a:endParaRPr lang="cs-CZ" dirty="0" smtClean="0">
              <a:latin typeface="Arial" charset="0"/>
              <a:cs typeface="Arial" charset="0"/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2987824" y="3861048"/>
            <a:ext cx="6948264" cy="26314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50000"/>
              </a:lnSpc>
            </a:pPr>
            <a:r>
              <a:rPr lang="cs-CZ" sz="2200" b="1" u="sng" dirty="0" smtClean="0">
                <a:latin typeface="Arial" charset="0"/>
              </a:rPr>
              <a:t>Zdroje:</a:t>
            </a:r>
          </a:p>
          <a:p>
            <a:pPr marL="457200" indent="-457200">
              <a:lnSpc>
                <a:spcPct val="150000"/>
              </a:lnSpc>
            </a:pPr>
            <a:r>
              <a:rPr lang="cs-CZ" sz="2200" dirty="0" smtClean="0">
                <a:latin typeface="Arial" charset="0"/>
              </a:rPr>
              <a:t>http</a:t>
            </a:r>
            <a:r>
              <a:rPr lang="cs-CZ" sz="2200" dirty="0" smtClean="0">
                <a:latin typeface="Arial" charset="0"/>
              </a:rPr>
              <a:t>://www.</a:t>
            </a:r>
            <a:r>
              <a:rPr lang="cs-CZ" sz="2200" dirty="0" err="1" smtClean="0">
                <a:latin typeface="Arial" charset="0"/>
              </a:rPr>
              <a:t>souhorky.cz</a:t>
            </a:r>
            <a:r>
              <a:rPr lang="cs-CZ" sz="2200" dirty="0" smtClean="0">
                <a:latin typeface="Arial" charset="0"/>
              </a:rPr>
              <a:t>/</a:t>
            </a:r>
            <a:r>
              <a:rPr lang="cs-CZ" sz="2200" dirty="0" err="1" smtClean="0">
                <a:latin typeface="Arial" charset="0"/>
              </a:rPr>
              <a:t>ucebnice</a:t>
            </a:r>
            <a:r>
              <a:rPr lang="cs-CZ" sz="2200" dirty="0" smtClean="0">
                <a:latin typeface="Arial" charset="0"/>
              </a:rPr>
              <a:t>/</a:t>
            </a:r>
            <a:r>
              <a:rPr lang="cs-CZ" sz="2200" dirty="0" err="1" smtClean="0">
                <a:latin typeface="Arial" charset="0"/>
              </a:rPr>
              <a:t>st</a:t>
            </a:r>
            <a:r>
              <a:rPr lang="cs-CZ" sz="2200" dirty="0" smtClean="0">
                <a:latin typeface="Arial" charset="0"/>
              </a:rPr>
              <a:t>/</a:t>
            </a:r>
            <a:r>
              <a:rPr lang="cs-CZ" sz="2200" dirty="0" err="1" smtClean="0">
                <a:latin typeface="Arial" charset="0"/>
              </a:rPr>
              <a:t>sthlavni.htm</a:t>
            </a:r>
            <a:endParaRPr lang="cs-CZ" sz="2200" dirty="0" smtClean="0">
              <a:latin typeface="Arial" charset="0"/>
            </a:endParaRPr>
          </a:p>
          <a:p>
            <a:pPr marL="457200" indent="-457200">
              <a:lnSpc>
                <a:spcPct val="150000"/>
              </a:lnSpc>
            </a:pPr>
            <a:r>
              <a:rPr lang="cs-CZ" sz="2200" dirty="0" smtClean="0">
                <a:latin typeface="Arial" charset="0"/>
              </a:rPr>
              <a:t>Salač G., Stolničení, Fortuna Praha</a:t>
            </a:r>
          </a:p>
          <a:p>
            <a:pPr marL="457200" indent="-457200">
              <a:lnSpc>
                <a:spcPct val="150000"/>
              </a:lnSpc>
            </a:pPr>
            <a:r>
              <a:rPr lang="cs-CZ" sz="2200" dirty="0" smtClean="0">
                <a:latin typeface="Arial" charset="0"/>
              </a:rPr>
              <a:t>Kliparty – free Office</a:t>
            </a:r>
          </a:p>
          <a:p>
            <a:pPr marL="457200" indent="-457200">
              <a:lnSpc>
                <a:spcPct val="150000"/>
              </a:lnSpc>
            </a:pPr>
            <a:r>
              <a:rPr lang="cs-CZ" sz="2200" dirty="0" smtClean="0">
                <a:latin typeface="Arial" charset="0"/>
              </a:rPr>
              <a:t>Fotografie – archiv školy SOŠ a SOU Horky n/J</a:t>
            </a:r>
            <a:endParaRPr lang="cs-CZ" sz="2200" dirty="0">
              <a:latin typeface="Arial" charset="0"/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2699792" y="2132856"/>
            <a:ext cx="644420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50000"/>
              </a:lnSpc>
            </a:pPr>
            <a:r>
              <a:rPr lang="cs-CZ" sz="2400" b="1" u="sng" dirty="0" smtClean="0">
                <a:solidFill>
                  <a:schemeClr val="bg1"/>
                </a:solidFill>
                <a:latin typeface="Arial" charset="0"/>
              </a:rPr>
              <a:t>Vypracovala:   </a:t>
            </a:r>
            <a:r>
              <a:rPr lang="cs-CZ" sz="2400" b="1" dirty="0" smtClean="0">
                <a:latin typeface="Arial" charset="0"/>
              </a:rPr>
              <a:t>Ing. Romana Niklová</a:t>
            </a:r>
            <a:endParaRPr lang="cs-CZ" sz="2400" b="1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blonadumu">
  <a:themeElements>
    <a:clrScheme name="Úhly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Úhly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Úhl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sablonadumu</Template>
  <TotalTime>2786</TotalTime>
  <Words>140</Words>
  <Application>Microsoft Office PowerPoint</Application>
  <PresentationFormat>Předvádění na obrazovce (4:3)</PresentationFormat>
  <Paragraphs>88</Paragraphs>
  <Slides>6</Slides>
  <Notes>5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sablonadumu</vt:lpstr>
      <vt:lpstr>Snímek 1</vt:lpstr>
      <vt:lpstr>Snímek 2</vt:lpstr>
      <vt:lpstr>Snímek 3</vt:lpstr>
      <vt:lpstr>Snímek 4</vt:lpstr>
      <vt:lpstr>Snímek 5</vt:lpstr>
      <vt:lpstr>Snímek 6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souhorky</dc:creator>
  <cp:lastModifiedBy>souhorky</cp:lastModifiedBy>
  <cp:revision>373</cp:revision>
  <dcterms:created xsi:type="dcterms:W3CDTF">2012-07-03T06:04:02Z</dcterms:created>
  <dcterms:modified xsi:type="dcterms:W3CDTF">2013-06-22T20:47:38Z</dcterms:modified>
</cp:coreProperties>
</file>