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ms-office.activeX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Override PartName="/ppt/activeX/activeX1.xml" ContentType="application/vnd.ms-office.activeX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embeddings/oleObject1.bin" ContentType="application/vnd.openxmlformats-officedocument.oleObjec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9" r:id="rId3"/>
    <p:sldId id="260" r:id="rId4"/>
    <p:sldId id="262" r:id="rId5"/>
    <p:sldId id="265" r:id="rId6"/>
    <p:sldId id="266" r:id="rId7"/>
    <p:sldId id="267" r:id="rId8"/>
    <p:sldId id="264" r:id="rId9"/>
    <p:sldId id="258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99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5" d="100"/>
          <a:sy n="65" d="100"/>
        </p:scale>
        <p:origin x="-145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018EC203-204A-4041-8A51-A9B13799BC7D}" type="datetimeFigureOut">
              <a:rPr lang="cs-CZ"/>
              <a:pPr>
                <a:defRPr/>
              </a:pPr>
              <a:t>2.6.2013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8746D304-00AD-46DC-9AA2-DE5159816E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D59C3B-B936-405A-ACCF-AE7E6C724D22}" type="slidenum">
              <a:rPr lang="cs-CZ" smtClean="0"/>
              <a:pPr/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3</a:t>
            </a:fld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4</a:t>
            </a:fld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5</a:t>
            </a:fld>
            <a:endParaRPr lang="cs-CZ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6</a:t>
            </a:fld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7</a:t>
            </a:fld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8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Freeform 7"/>
          <p:cNvSpPr/>
          <p:nvPr/>
        </p:nvSpPr>
        <p:spPr>
          <a:xfrm>
            <a:off x="4763" y="-1588"/>
            <a:ext cx="9145587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logo gre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15888"/>
            <a:ext cx="20002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179388" y="1263650"/>
            <a:ext cx="5041900" cy="187801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Střední odborná škola a Střední odborné učiliště</a:t>
            </a:r>
          </a:p>
          <a:p>
            <a:pPr eaLnBrk="1" hangingPunct="1">
              <a:defRPr/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Horky nad Jizerou 35</a:t>
            </a:r>
          </a:p>
          <a:p>
            <a:pPr eaLnBrk="1" hangingPunct="1"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cs-CZ" sz="1400" dirty="0" smtClean="0">
                <a:latin typeface="Arial" pitchFamily="34" charset="0"/>
                <a:cs typeface="Arial" pitchFamily="34" charset="0"/>
              </a:rPr>
              <a:t>Registrační číslo projektu:  CZ.1.07/1.5.00/34.0985</a:t>
            </a:r>
          </a:p>
          <a:p>
            <a:pPr eaLnBrk="1" hangingPunct="1">
              <a:defRPr/>
            </a:pPr>
            <a:endParaRPr lang="cs-CZ" sz="1600" dirty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sled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ight Triangle 17"/>
          <p:cNvSpPr/>
          <p:nvPr/>
        </p:nvSpPr>
        <p:spPr>
          <a:xfrm rot="5400000">
            <a:off x="433388" y="-433388"/>
            <a:ext cx="6858000" cy="7724775"/>
          </a:xfrm>
          <a:prstGeom prst="rtTriangle">
            <a:avLst/>
          </a:pr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539750" y="260350"/>
            <a:ext cx="3455988" cy="2952750"/>
          </a:xfrm>
          <a:prstGeom prst="rect">
            <a:avLst/>
          </a:prstGeom>
        </p:spPr>
        <p:txBody>
          <a:bodyPr/>
          <a:lstStyle>
            <a:lvl1pPr>
              <a:defRPr sz="1800" b="0" i="0" baseline="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11" name="Zástupný symbol pro obrázek 10"/>
          <p:cNvSpPr>
            <a:spLocks noGrp="1" noChangeAspect="1"/>
          </p:cNvSpPr>
          <p:nvPr>
            <p:ph type="pic" sz="quarter" idx="11"/>
          </p:nvPr>
        </p:nvSpPr>
        <p:spPr>
          <a:xfrm>
            <a:off x="4356100" y="3284538"/>
            <a:ext cx="4537075" cy="32400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954713"/>
            <a:ext cx="3575050" cy="903287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588" y="5954713"/>
            <a:ext cx="9145588" cy="903287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6" r:id="rId2"/>
    <p:sldLayoutId id="2147483878" r:id="rId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 cap="all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ts val="800"/>
        </a:spcBef>
        <a:spcAft>
          <a:spcPct val="0"/>
        </a:spcAft>
        <a:buFont typeface="Arial" charset="0"/>
        <a:defRPr sz="16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730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4016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302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8588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ovéPole 1"/>
          <p:cNvSpPr txBox="1">
            <a:spLocks noChangeArrowheads="1"/>
          </p:cNvSpPr>
          <p:nvPr/>
        </p:nvSpPr>
        <p:spPr bwMode="auto">
          <a:xfrm>
            <a:off x="4211960" y="3140968"/>
            <a:ext cx="5148064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Předmět:	Stolničení	</a:t>
            </a: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Ročník: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3. </a:t>
            </a:r>
            <a:endParaRPr lang="cs-CZ" sz="20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Téma: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S</a:t>
            </a:r>
            <a:r>
              <a:rPr lang="cs-CZ" sz="2000" b="1" dirty="0" smtClean="0">
                <a:solidFill>
                  <a:schemeClr val="bg1"/>
                </a:solidFill>
              </a:rPr>
              <a:t>ouborné práce celků</a:t>
            </a:r>
          </a:p>
          <a:p>
            <a:pPr defTabSz="719138"/>
            <a:r>
              <a:rPr lang="cs-CZ" sz="2000" b="1" dirty="0" smtClean="0">
                <a:solidFill>
                  <a:schemeClr val="bg1"/>
                </a:solidFill>
              </a:rPr>
              <a:t>		gastronomie</a:t>
            </a:r>
            <a:endParaRPr lang="cs-CZ" sz="2000" b="1" dirty="0">
              <a:solidFill>
                <a:schemeClr val="bg1"/>
              </a:solidFill>
            </a:endParaRPr>
          </a:p>
          <a:p>
            <a:pPr defTabSz="719138"/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Vypracovali: Ing</a:t>
            </a:r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. Romana Niklová</a:t>
            </a: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Materiál:      </a:t>
            </a:r>
            <a:r>
              <a:rPr lang="cs-CZ" sz="2000" b="1" i="1" dirty="0" smtClean="0">
                <a:solidFill>
                  <a:schemeClr val="bg1"/>
                </a:solidFill>
              </a:rPr>
              <a:t>VY_32_INOVACE_351</a:t>
            </a:r>
            <a:endParaRPr lang="cs-CZ" sz="20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Datum: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10.10.2012</a:t>
            </a:r>
            <a:endParaRPr lang="cs-CZ" sz="20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Anotace: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Banket</a:t>
            </a:r>
          </a:p>
          <a:p>
            <a:pPr defTabSz="719138"/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		– Nákres místnosti</a:t>
            </a:r>
          </a:p>
          <a:p>
            <a:pPr defTabSz="719138"/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		a zasedací pořádek			</a:t>
            </a:r>
            <a:endParaRPr lang="cs-CZ" sz="36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endParaRPr lang="cs-CZ" dirty="0">
              <a:latin typeface="Arial" charset="0"/>
            </a:endParaRPr>
          </a:p>
          <a:p>
            <a:pPr defTabSz="719138"/>
            <a:r>
              <a:rPr lang="cs-CZ" dirty="0">
                <a:latin typeface="Arial" charset="0"/>
              </a:rPr>
              <a:t>		</a:t>
            </a:r>
          </a:p>
          <a:p>
            <a:pPr defTabSz="719138"/>
            <a:endParaRPr lang="cs-CZ" dirty="0">
              <a:latin typeface="Arial" charset="0"/>
            </a:endParaRPr>
          </a:p>
          <a:p>
            <a:pPr defTabSz="719138"/>
            <a:endParaRPr lang="cs-CZ" dirty="0">
              <a:latin typeface="Arial" charset="0"/>
            </a:endParaRPr>
          </a:p>
          <a:p>
            <a:pPr defTabSz="719138"/>
            <a:r>
              <a:rPr lang="cs-CZ" dirty="0">
                <a:latin typeface="Arial" charset="0"/>
              </a:rPr>
              <a:t>	</a:t>
            </a:r>
          </a:p>
          <a:p>
            <a:pPr defTabSz="719138"/>
            <a:r>
              <a:rPr lang="cs-CZ" dirty="0">
                <a:latin typeface="Arial" charset="0"/>
              </a:rPr>
              <a:t>		</a:t>
            </a:r>
          </a:p>
        </p:txBody>
      </p:sp>
      <p:sp>
        <p:nvSpPr>
          <p:cNvPr id="4099" name="TextovéPole 2"/>
          <p:cNvSpPr txBox="1">
            <a:spLocks noChangeArrowheads="1"/>
          </p:cNvSpPr>
          <p:nvPr/>
        </p:nvSpPr>
        <p:spPr bwMode="auto">
          <a:xfrm>
            <a:off x="179512" y="2060848"/>
            <a:ext cx="48013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>
                <a:latin typeface="Arial" charset="0"/>
              </a:rPr>
              <a:t>Obor: </a:t>
            </a:r>
            <a:r>
              <a:rPr lang="cs-CZ" sz="2000" dirty="0">
                <a:latin typeface="Arial" charset="0"/>
              </a:rPr>
              <a:t>	</a:t>
            </a:r>
            <a:r>
              <a:rPr lang="cs-CZ" sz="2000" b="1" dirty="0">
                <a:latin typeface="Arial" charset="0"/>
              </a:rPr>
              <a:t>65-51-H/01 </a:t>
            </a:r>
            <a:r>
              <a:rPr lang="cs-CZ" sz="2000" b="1" dirty="0" smtClean="0">
                <a:latin typeface="Arial" charset="0"/>
              </a:rPr>
              <a:t>Kuchař-číšník</a:t>
            </a:r>
            <a:r>
              <a:rPr lang="cs-CZ" sz="1600" dirty="0">
                <a:latin typeface="Arial" charset="0"/>
              </a:rPr>
              <a:t>	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123" name="Obdélník 3"/>
          <p:cNvSpPr>
            <a:spLocks noChangeArrowheads="1"/>
          </p:cNvSpPr>
          <p:nvPr/>
        </p:nvSpPr>
        <p:spPr bwMode="auto">
          <a:xfrm>
            <a:off x="539750" y="260350"/>
            <a:ext cx="79930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4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Formát SOP</a:t>
            </a:r>
            <a:endParaRPr lang="cs-CZ" sz="2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95536" y="1196752"/>
            <a:ext cx="79208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Písmo </a:t>
            </a:r>
            <a:r>
              <a:rPr lang="cs-CZ" sz="2400" b="1" dirty="0" err="1" smtClean="0">
                <a:latin typeface="Arial" charset="0"/>
              </a:rPr>
              <a:t>Ariel</a:t>
            </a:r>
            <a:r>
              <a:rPr lang="cs-CZ" sz="2400" b="1" dirty="0" smtClean="0">
                <a:latin typeface="Arial" charset="0"/>
              </a:rPr>
              <a:t>, běžný text - velikost písma 12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Rovnání textu do bloků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Jednoduché řádkování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Používat tabulátory, ne opakovaně mezerník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Až </a:t>
            </a:r>
            <a:r>
              <a:rPr lang="cs-CZ" sz="2400" b="1" u="sng" dirty="0" smtClean="0">
                <a:latin typeface="Arial" charset="0"/>
              </a:rPr>
              <a:t>ZA</a:t>
            </a:r>
            <a:r>
              <a:rPr lang="cs-CZ" sz="2400" b="1" dirty="0" smtClean="0">
                <a:latin typeface="Arial" charset="0"/>
              </a:rPr>
              <a:t> každým interpunkčním znamínkem je mezera (u pomlčky z obou stran)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Číslovat stránky práce</a:t>
            </a:r>
          </a:p>
        </p:txBody>
      </p:sp>
      <p:pic>
        <p:nvPicPr>
          <p:cNvPr id="5130" name="Picture 10" descr="C:\Users\souhorky\AppData\Local\Microsoft\Windows\Temporary Internet Files\Content.IE5\9KDWUIWT\MC90021769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2636912"/>
            <a:ext cx="2983463" cy="30355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1196752"/>
            <a:ext cx="298782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Banket</a:t>
            </a:r>
          </a:p>
          <a:p>
            <a:pPr algn="ctr">
              <a:defRPr/>
            </a:pP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-</a:t>
            </a:r>
          </a:p>
          <a:p>
            <a:pPr algn="ctr">
              <a:defRPr/>
            </a:pPr>
            <a:r>
              <a:rPr lang="cs-CZ" sz="3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Nákres místnosti</a:t>
            </a:r>
            <a:endParaRPr lang="cs-CZ" sz="3000" u="sng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73412" y="0"/>
            <a:ext cx="5970588" cy="4314825"/>
          </a:xfrm>
          <a:prstGeom prst="rect">
            <a:avLst/>
          </a:prstGeom>
          <a:noFill/>
        </p:spPr>
      </p:pic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4509120"/>
          <a:ext cx="5677400" cy="1371600"/>
        </p:xfrm>
        <a:graphic>
          <a:graphicData uri="http://schemas.openxmlformats.org/drawingml/2006/table">
            <a:tbl>
              <a:tblPr/>
              <a:tblGrid>
                <a:gridCol w="197214"/>
                <a:gridCol w="1629282"/>
                <a:gridCol w="642514"/>
                <a:gridCol w="197911"/>
                <a:gridCol w="3010479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b="1" kern="0">
                          <a:latin typeface="Times New Roman"/>
                        </a:rPr>
                        <a:t>1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b="1" kern="0">
                          <a:latin typeface="Times New Roman"/>
                        </a:rPr>
                        <a:t>Okno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000" b="1" kern="0">
                        <a:latin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b="1" kern="0">
                          <a:solidFill>
                            <a:srgbClr val="FF0000"/>
                          </a:solidFill>
                          <a:latin typeface="Times New Roman"/>
                        </a:rPr>
                        <a:t>1</a:t>
                      </a:r>
                      <a:endParaRPr lang="cs-CZ" sz="1000" b="1" kern="0">
                        <a:latin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b="1" kern="0">
                          <a:solidFill>
                            <a:srgbClr val="FF0000"/>
                          </a:solidFill>
                          <a:latin typeface="Times New Roman"/>
                        </a:rPr>
                        <a:t>Mrs. Smith Mary - hostitelka</a:t>
                      </a:r>
                      <a:endParaRPr lang="cs-CZ" sz="1000" b="1" kern="0">
                        <a:latin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b="1" kern="0">
                          <a:latin typeface="Times New Roman"/>
                        </a:rPr>
                        <a:t>2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b="1" kern="0">
                          <a:latin typeface="Times New Roman"/>
                        </a:rPr>
                        <a:t>Věšák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000" b="1" kern="0">
                        <a:latin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b="1" kern="0">
                          <a:solidFill>
                            <a:srgbClr val="0000FF"/>
                          </a:solidFill>
                          <a:latin typeface="Times New Roman"/>
                        </a:rPr>
                        <a:t>2</a:t>
                      </a:r>
                      <a:endParaRPr lang="cs-CZ" sz="1000" b="1" kern="0">
                        <a:latin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b="1" kern="0">
                          <a:solidFill>
                            <a:srgbClr val="0000FF"/>
                          </a:solidFill>
                          <a:latin typeface="Times New Roman"/>
                        </a:rPr>
                        <a:t>Mr. Beckett Samuel</a:t>
                      </a:r>
                      <a:endParaRPr lang="cs-CZ" sz="1000" b="1" kern="0">
                        <a:latin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b="1" kern="0">
                          <a:latin typeface="Times New Roman"/>
                        </a:rPr>
                        <a:t>3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b="1" kern="0">
                          <a:latin typeface="Times New Roman"/>
                        </a:rPr>
                        <a:t>Vstup do kuchyně 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000" b="1" kern="0">
                        <a:latin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b="1" kern="0">
                          <a:solidFill>
                            <a:srgbClr val="0000FF"/>
                          </a:solidFill>
                          <a:latin typeface="Times New Roman"/>
                        </a:rPr>
                        <a:t>3</a:t>
                      </a:r>
                      <a:endParaRPr lang="cs-CZ" sz="1000" b="1" kern="0">
                        <a:latin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b="1" kern="0">
                          <a:solidFill>
                            <a:srgbClr val="0000FF"/>
                          </a:solidFill>
                          <a:latin typeface="Times New Roman"/>
                        </a:rPr>
                        <a:t>Mr. Wilde Oscar</a:t>
                      </a:r>
                      <a:endParaRPr lang="cs-CZ" sz="1000" b="1" kern="0">
                        <a:latin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b="1" kern="0">
                          <a:latin typeface="Times New Roman"/>
                        </a:rPr>
                        <a:t>4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b="1" kern="0">
                          <a:latin typeface="Times New Roman"/>
                        </a:rPr>
                        <a:t>Vstup pro hosty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000" b="1" kern="0">
                        <a:latin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b="1" kern="0">
                          <a:solidFill>
                            <a:srgbClr val="FF0000"/>
                          </a:solidFill>
                          <a:latin typeface="Times New Roman"/>
                        </a:rPr>
                        <a:t>4</a:t>
                      </a:r>
                      <a:endParaRPr lang="cs-CZ" sz="1000" b="1" kern="0">
                        <a:latin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b="1" kern="0">
                          <a:solidFill>
                            <a:srgbClr val="FF0000"/>
                          </a:solidFill>
                          <a:latin typeface="Times New Roman"/>
                        </a:rPr>
                        <a:t>Mrs. Bowen Elizabeth</a:t>
                      </a:r>
                      <a:endParaRPr lang="cs-CZ" sz="1000" b="1" kern="0">
                        <a:latin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b="1" kern="0">
                          <a:latin typeface="Times New Roman"/>
                        </a:rPr>
                        <a:t>5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b="1" kern="0">
                          <a:latin typeface="Times New Roman"/>
                        </a:rPr>
                        <a:t>Dveře na WC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000" b="1" kern="0">
                        <a:latin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b="1" kern="0">
                          <a:solidFill>
                            <a:srgbClr val="0000FF"/>
                          </a:solidFill>
                          <a:latin typeface="Times New Roman"/>
                        </a:rPr>
                        <a:t>5</a:t>
                      </a:r>
                      <a:endParaRPr lang="cs-CZ" sz="1000" b="1" kern="0">
                        <a:latin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b="1" kern="0">
                          <a:solidFill>
                            <a:srgbClr val="0000FF"/>
                          </a:solidFill>
                          <a:latin typeface="Times New Roman"/>
                        </a:rPr>
                        <a:t>Mr. Yeats William Butler</a:t>
                      </a:r>
                      <a:endParaRPr lang="cs-CZ" sz="1000" b="1" kern="0">
                        <a:latin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b="1" kern="0">
                          <a:latin typeface="Times New Roman"/>
                        </a:rPr>
                        <a:t>6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b="1" kern="0">
                          <a:latin typeface="Times New Roman"/>
                        </a:rPr>
                        <a:t>Příruční stůl </a:t>
                      </a: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1000" b="1" kern="0">
                        <a:latin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b="1" kern="0">
                          <a:solidFill>
                            <a:srgbClr val="FF0000"/>
                          </a:solidFill>
                          <a:latin typeface="Times New Roman"/>
                        </a:rPr>
                        <a:t>6</a:t>
                      </a:r>
                      <a:endParaRPr lang="cs-CZ" sz="1000" b="1" kern="0">
                        <a:latin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 b="1" kern="0" dirty="0" err="1">
                          <a:solidFill>
                            <a:srgbClr val="FF0000"/>
                          </a:solidFill>
                          <a:latin typeface="Times New Roman"/>
                        </a:rPr>
                        <a:t>Mrs</a:t>
                      </a:r>
                      <a:r>
                        <a:rPr lang="cs-CZ" sz="1000" b="1" kern="0" dirty="0">
                          <a:solidFill>
                            <a:srgbClr val="FF0000"/>
                          </a:solidFill>
                          <a:latin typeface="Times New Roman"/>
                        </a:rPr>
                        <a:t>. Lavin Mary</a:t>
                      </a:r>
                      <a:endParaRPr lang="cs-CZ" sz="1000" b="1" kern="0" dirty="0">
                        <a:latin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67544" y="188640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Příklady žákovského zpracování nákresu místnosti: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Obrázek 0" descr="nákres místnosti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627784" y="692696"/>
            <a:ext cx="6516216" cy="4680520"/>
          </a:xfrm>
          <a:prstGeom prst="rect">
            <a:avLst/>
          </a:prstGeom>
        </p:spPr>
      </p:pic>
      <p:sp>
        <p:nvSpPr>
          <p:cNvPr id="12" name="Obdélník 11"/>
          <p:cNvSpPr/>
          <p:nvPr/>
        </p:nvSpPr>
        <p:spPr>
          <a:xfrm>
            <a:off x="179512" y="1268760"/>
            <a:ext cx="2862064" cy="3382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1. Karel </a:t>
            </a:r>
            <a:r>
              <a:rPr lang="cs-CZ" sz="1200" dirty="0" err="1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Schwarzenberg</a:t>
            </a:r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cs-CZ" sz="1200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Arial" pitchFamily="34" charset="0"/>
              </a:rPr>
              <a:t>–</a:t>
            </a:r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hostitel</a:t>
            </a:r>
            <a:endParaRPr lang="cs-CZ" sz="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eaLnBrk="0" hangingPunct="0">
              <a:lnSpc>
                <a:spcPct val="150000"/>
              </a:lnSpc>
            </a:pPr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2. Ing. Milo</a:t>
            </a:r>
            <a:r>
              <a:rPr lang="cs-CZ" sz="1200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Arial" pitchFamily="34" charset="0"/>
              </a:rPr>
              <a:t>š</a:t>
            </a:r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Zeman</a:t>
            </a:r>
            <a:endParaRPr lang="cs-CZ" sz="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eaLnBrk="0" hangingPunct="0">
              <a:lnSpc>
                <a:spcPct val="150000"/>
              </a:lnSpc>
            </a:pPr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3. RNDr. Petr Nečas</a:t>
            </a:r>
            <a:endParaRPr lang="cs-CZ" sz="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eaLnBrk="0" hangingPunct="0">
              <a:lnSpc>
                <a:spcPct val="150000"/>
              </a:lnSpc>
            </a:pPr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4. Pavel </a:t>
            </a:r>
            <a:r>
              <a:rPr lang="cs-CZ" sz="1200" dirty="0" err="1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Fisher</a:t>
            </a:r>
            <a:endParaRPr lang="cs-CZ" sz="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eaLnBrk="0" hangingPunct="0">
              <a:lnSpc>
                <a:spcPct val="150000"/>
              </a:lnSpc>
            </a:pPr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5. Ing. Jiř</a:t>
            </a:r>
            <a:r>
              <a:rPr lang="cs-CZ" sz="1200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Arial" pitchFamily="34" charset="0"/>
              </a:rPr>
              <a:t>í</a:t>
            </a:r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Schneider</a:t>
            </a:r>
            <a:endParaRPr lang="cs-CZ" sz="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eaLnBrk="0" hangingPunct="0">
              <a:lnSpc>
                <a:spcPct val="150000"/>
              </a:lnSpc>
            </a:pPr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6.JuDr. Pavel Zeman</a:t>
            </a:r>
            <a:endParaRPr lang="cs-CZ" sz="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eaLnBrk="0" hangingPunct="0">
              <a:lnSpc>
                <a:spcPct val="150000"/>
              </a:lnSpc>
            </a:pPr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7. Ing. Tom</a:t>
            </a:r>
            <a:r>
              <a:rPr lang="cs-CZ" sz="1200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Arial" pitchFamily="34" charset="0"/>
              </a:rPr>
              <a:t>áš</a:t>
            </a:r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Dub</a:t>
            </a:r>
            <a:endParaRPr lang="cs-CZ" sz="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eaLnBrk="0" hangingPunct="0">
              <a:lnSpc>
                <a:spcPct val="150000"/>
              </a:lnSpc>
            </a:pPr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8. </a:t>
            </a:r>
            <a:r>
              <a:rPr lang="cs-CZ" sz="1200" dirty="0" err="1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JuDr</a:t>
            </a:r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. Vladim</a:t>
            </a:r>
            <a:r>
              <a:rPr lang="cs-CZ" sz="1200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Arial" pitchFamily="34" charset="0"/>
              </a:rPr>
              <a:t>í</a:t>
            </a:r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r </a:t>
            </a:r>
            <a:r>
              <a:rPr lang="cs-CZ" sz="1200" dirty="0" err="1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Galu</a:t>
            </a:r>
            <a:r>
              <a:rPr lang="cs-CZ" sz="1200" dirty="0" err="1" smtClean="0">
                <a:solidFill>
                  <a:srgbClr val="000000"/>
                </a:solidFill>
                <a:latin typeface="Calibri"/>
                <a:ea typeface="Calibri" pitchFamily="34" charset="0"/>
                <a:cs typeface="Arial" pitchFamily="34" charset="0"/>
              </a:rPr>
              <a:t>š</a:t>
            </a:r>
            <a:r>
              <a:rPr lang="cs-CZ" sz="1200" dirty="0" err="1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ka</a:t>
            </a:r>
            <a:endParaRPr lang="cs-CZ" sz="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eaLnBrk="0" hangingPunct="0">
              <a:lnSpc>
                <a:spcPct val="150000"/>
              </a:lnSpc>
            </a:pPr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9. Ing. Jarom</a:t>
            </a:r>
            <a:r>
              <a:rPr lang="cs-CZ" sz="1200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Arial" pitchFamily="34" charset="0"/>
              </a:rPr>
              <a:t>í</a:t>
            </a:r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r Pl</a:t>
            </a:r>
            <a:r>
              <a:rPr lang="cs-CZ" sz="1200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Arial" pitchFamily="34" charset="0"/>
              </a:rPr>
              <a:t>íš</a:t>
            </a:r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ek</a:t>
            </a:r>
            <a:endParaRPr lang="cs-CZ" sz="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eaLnBrk="0" hangingPunct="0">
              <a:lnSpc>
                <a:spcPct val="150000"/>
              </a:lnSpc>
            </a:pPr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10. Mgr. Jaroslav </a:t>
            </a:r>
            <a:r>
              <a:rPr lang="cs-CZ" sz="1200" dirty="0" err="1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Kurf</a:t>
            </a:r>
            <a:r>
              <a:rPr lang="cs-CZ" sz="1200" dirty="0" err="1" smtClean="0">
                <a:solidFill>
                  <a:srgbClr val="000000"/>
                </a:solidFill>
                <a:latin typeface="Calibri"/>
                <a:ea typeface="Calibri" pitchFamily="34" charset="0"/>
                <a:cs typeface="Arial" pitchFamily="34" charset="0"/>
              </a:rPr>
              <a:t>ü</a:t>
            </a:r>
            <a:r>
              <a:rPr lang="cs-CZ" sz="1200" dirty="0" err="1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st</a:t>
            </a:r>
            <a:endParaRPr lang="cs-CZ" sz="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eaLnBrk="0" hangingPunct="0">
              <a:lnSpc>
                <a:spcPct val="150000"/>
              </a:lnSpc>
            </a:pPr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X = dveře</a:t>
            </a:r>
            <a:endParaRPr lang="cs-CZ" sz="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eaLnBrk="0" hangingPunct="0">
              <a:lnSpc>
                <a:spcPct val="150000"/>
              </a:lnSpc>
            </a:pPr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+ = okno</a:t>
            </a:r>
            <a:endParaRPr lang="cs-CZ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67544" y="188640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Příklady žákovského zpracování nákresu místnosti: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395536" y="1124744"/>
          <a:ext cx="4600575" cy="4352925"/>
        </p:xfrm>
        <a:graphic>
          <a:graphicData uri="http://schemas.openxmlformats.org/presentationml/2006/ole">
            <p:oleObj spid="_x0000_s7170" name="CorelDRAW" r:id="rId5" imgW="3503293" imgH="3311275" progId="CorelDRAW.Graphic.13">
              <p:embed/>
            </p:oleObj>
          </a:graphicData>
        </a:graphic>
      </p:graphicFrame>
      <p:sp>
        <p:nvSpPr>
          <p:cNvPr id="12" name="Obdélník 11"/>
          <p:cNvSpPr/>
          <p:nvPr/>
        </p:nvSpPr>
        <p:spPr>
          <a:xfrm>
            <a:off x="5436096" y="1124744"/>
            <a:ext cx="3384376" cy="4213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cs-CZ" sz="1200" b="1" u="sng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Legenda:</a:t>
            </a:r>
            <a:endParaRPr lang="cs-CZ" sz="1200" dirty="0" smtClean="0">
              <a:solidFill>
                <a:srgbClr val="0000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eaLnBrk="0" hangingPunct="0">
              <a:lnSpc>
                <a:spcPct val="150000"/>
              </a:lnSpc>
            </a:pPr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11. Vchod pro hosty</a:t>
            </a:r>
          </a:p>
          <a:p>
            <a:pPr lvl="0" eaLnBrk="0" hangingPunct="0">
              <a:lnSpc>
                <a:spcPct val="150000"/>
              </a:lnSpc>
            </a:pPr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12. Vchod pro zaměstnance</a:t>
            </a:r>
          </a:p>
          <a:p>
            <a:pPr lvl="0" eaLnBrk="0" hangingPunct="0">
              <a:lnSpc>
                <a:spcPct val="150000"/>
              </a:lnSpc>
            </a:pPr>
            <a:r>
              <a:rPr lang="cs-CZ" sz="12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13. Stůl</a:t>
            </a:r>
          </a:p>
          <a:p>
            <a:pPr>
              <a:lnSpc>
                <a:spcPct val="150000"/>
              </a:lnSpc>
            </a:pPr>
            <a:r>
              <a:rPr lang="cs-CZ" sz="1200" b="1" u="sng" dirty="0" smtClean="0"/>
              <a:t>Hosté:</a:t>
            </a:r>
            <a:endParaRPr lang="cs-CZ" sz="1200" dirty="0" smtClean="0"/>
          </a:p>
          <a:p>
            <a:pPr marL="228600" lvl="0" indent="-228600">
              <a:lnSpc>
                <a:spcPct val="150000"/>
              </a:lnSpc>
              <a:buFont typeface="+mj-lt"/>
              <a:buAutoNum type="arabicPeriod"/>
            </a:pPr>
            <a:r>
              <a:rPr lang="cs-CZ" sz="1200" dirty="0" smtClean="0"/>
              <a:t>Karel </a:t>
            </a:r>
            <a:r>
              <a:rPr lang="cs-CZ" sz="1200" dirty="0" err="1" smtClean="0"/>
              <a:t>Schwarzenberg</a:t>
            </a:r>
            <a:r>
              <a:rPr lang="cs-CZ" sz="1200" dirty="0" smtClean="0"/>
              <a:t>-ministr(hostitel)</a:t>
            </a:r>
          </a:p>
          <a:p>
            <a:pPr marL="228600" lvl="0" indent="-228600">
              <a:lnSpc>
                <a:spcPct val="150000"/>
              </a:lnSpc>
              <a:buFont typeface="+mj-lt"/>
              <a:buAutoNum type="arabicPeriod"/>
            </a:pPr>
            <a:r>
              <a:rPr lang="cs-CZ" sz="1200" dirty="0" err="1" smtClean="0"/>
              <a:t>Ing.Jiří</a:t>
            </a:r>
            <a:r>
              <a:rPr lang="cs-CZ" sz="1200" dirty="0" smtClean="0"/>
              <a:t> Schneider-1.náměstek ministra</a:t>
            </a:r>
          </a:p>
          <a:p>
            <a:pPr marL="228600" lvl="0" indent="-228600">
              <a:lnSpc>
                <a:spcPct val="150000"/>
              </a:lnSpc>
              <a:buFont typeface="+mj-lt"/>
              <a:buAutoNum type="arabicPeriod"/>
            </a:pPr>
            <a:r>
              <a:rPr lang="cs-CZ" sz="1200" dirty="0" err="1" smtClean="0"/>
              <a:t>Ing.Tomáš</a:t>
            </a:r>
            <a:r>
              <a:rPr lang="cs-CZ" sz="1200" dirty="0" smtClean="0"/>
              <a:t> Dub-náměstek ministra</a:t>
            </a:r>
          </a:p>
          <a:p>
            <a:pPr marL="228600" lvl="0" indent="-228600">
              <a:lnSpc>
                <a:spcPct val="150000"/>
              </a:lnSpc>
              <a:buFont typeface="+mj-lt"/>
              <a:buAutoNum type="arabicPeriod"/>
            </a:pPr>
            <a:r>
              <a:rPr lang="cs-CZ" sz="1200" dirty="0" err="1" smtClean="0"/>
              <a:t>JUDr.Vladimír</a:t>
            </a:r>
            <a:r>
              <a:rPr lang="cs-CZ" sz="1200" dirty="0" smtClean="0"/>
              <a:t> </a:t>
            </a:r>
            <a:r>
              <a:rPr lang="cs-CZ" sz="1200" dirty="0" err="1" smtClean="0"/>
              <a:t>Galuška</a:t>
            </a:r>
            <a:r>
              <a:rPr lang="cs-CZ" sz="1200" dirty="0" smtClean="0"/>
              <a:t>-náměstek ministra</a:t>
            </a:r>
          </a:p>
          <a:p>
            <a:pPr marL="228600" lvl="0" indent="-228600">
              <a:lnSpc>
                <a:spcPct val="150000"/>
              </a:lnSpc>
              <a:buFont typeface="+mj-lt"/>
              <a:buAutoNum type="arabicPeriod"/>
            </a:pPr>
            <a:r>
              <a:rPr lang="cs-CZ" sz="1200" dirty="0" err="1" smtClean="0"/>
              <a:t>Ing.Jaromír</a:t>
            </a:r>
            <a:r>
              <a:rPr lang="cs-CZ" sz="1200" dirty="0" smtClean="0"/>
              <a:t> Plíšek-generální </a:t>
            </a:r>
            <a:r>
              <a:rPr lang="cs-CZ" sz="1200" dirty="0" err="1" smtClean="0"/>
              <a:t>sekřetář</a:t>
            </a:r>
            <a:endParaRPr lang="cs-CZ" sz="1200" dirty="0" smtClean="0"/>
          </a:p>
          <a:p>
            <a:pPr marL="228600" lvl="0" indent="-228600">
              <a:lnSpc>
                <a:spcPct val="150000"/>
              </a:lnSpc>
              <a:buFont typeface="+mj-lt"/>
              <a:buAutoNum type="arabicPeriod"/>
            </a:pPr>
            <a:r>
              <a:rPr lang="cs-CZ" sz="1200" dirty="0" smtClean="0"/>
              <a:t>Pavel Fischer-Politický ředitel</a:t>
            </a:r>
          </a:p>
          <a:p>
            <a:pPr marL="228600" lvl="0" indent="-228600">
              <a:lnSpc>
                <a:spcPct val="150000"/>
              </a:lnSpc>
              <a:buFont typeface="+mj-lt"/>
              <a:buAutoNum type="arabicPeriod"/>
            </a:pPr>
            <a:r>
              <a:rPr lang="cs-CZ" sz="1200" dirty="0" err="1" smtClean="0"/>
              <a:t>Mgr.Jaroslav</a:t>
            </a:r>
            <a:r>
              <a:rPr lang="cs-CZ" sz="1200" dirty="0" smtClean="0"/>
              <a:t> </a:t>
            </a:r>
            <a:r>
              <a:rPr lang="cs-CZ" sz="1200" dirty="0" err="1" smtClean="0"/>
              <a:t>Kurfurst</a:t>
            </a:r>
            <a:r>
              <a:rPr lang="cs-CZ" sz="1200" dirty="0" smtClean="0"/>
              <a:t>-vrchní ředitel</a:t>
            </a:r>
          </a:p>
          <a:p>
            <a:pPr marL="228600" lvl="0" indent="-228600">
              <a:lnSpc>
                <a:spcPct val="150000"/>
              </a:lnSpc>
              <a:buFont typeface="+mj-lt"/>
              <a:buAutoNum type="arabicPeriod"/>
            </a:pPr>
            <a:r>
              <a:rPr lang="cs-CZ" sz="1200" dirty="0" err="1" smtClean="0"/>
              <a:t>Mgr.Daniel</a:t>
            </a:r>
            <a:r>
              <a:rPr lang="cs-CZ" sz="1200" dirty="0" smtClean="0"/>
              <a:t> Koštoval-vrchní ředitel</a:t>
            </a:r>
          </a:p>
          <a:p>
            <a:pPr marL="228600" lvl="0" indent="-228600">
              <a:lnSpc>
                <a:spcPct val="150000"/>
              </a:lnSpc>
              <a:buFont typeface="+mj-lt"/>
              <a:buAutoNum type="arabicPeriod"/>
            </a:pPr>
            <a:r>
              <a:rPr lang="cs-CZ" sz="1200" dirty="0" err="1" smtClean="0"/>
              <a:t>Ing.Martin</a:t>
            </a:r>
            <a:r>
              <a:rPr lang="cs-CZ" sz="1200" dirty="0" smtClean="0"/>
              <a:t> Pohl-vrchní ředitel</a:t>
            </a:r>
          </a:p>
          <a:p>
            <a:pPr marL="228600" lvl="0" indent="-228600">
              <a:lnSpc>
                <a:spcPct val="150000"/>
              </a:lnSpc>
              <a:buFont typeface="+mj-lt"/>
              <a:buAutoNum type="arabicPeriod"/>
            </a:pPr>
            <a:r>
              <a:rPr lang="cs-CZ" sz="1200" dirty="0" err="1" smtClean="0"/>
              <a:t>Ing.Tomáš</a:t>
            </a:r>
            <a:r>
              <a:rPr lang="cs-CZ" sz="1200" dirty="0" smtClean="0"/>
              <a:t> Kryl, </a:t>
            </a:r>
            <a:r>
              <a:rPr lang="cs-CZ" sz="1200" dirty="0" err="1" smtClean="0"/>
              <a:t>Ph.D</a:t>
            </a:r>
            <a:r>
              <a:rPr lang="cs-CZ" sz="1200" dirty="0" smtClean="0"/>
              <a:t>.-vrchní ředitel</a:t>
            </a:r>
            <a:endParaRPr lang="cs-CZ" sz="1200" dirty="0"/>
          </a:p>
        </p:txBody>
      </p:sp>
    </p:spTree>
    <p:controls>
      <p:control spid="7169" name="DefaultOcx" r:id="rId2" imgW="914400" imgH="22860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06" name="Picture 2" descr="C:\Users\souhorky\AppData\Local\Microsoft\Windows\Temporary Internet Files\Content.IE5\M3EW7KQD\MC90019855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188640"/>
            <a:ext cx="2719793" cy="2160240"/>
          </a:xfrm>
          <a:prstGeom prst="rect">
            <a:avLst/>
          </a:prstGeom>
          <a:noFill/>
        </p:spPr>
      </p:pic>
      <p:sp>
        <p:nvSpPr>
          <p:cNvPr id="8" name="Obdélník 7"/>
          <p:cNvSpPr/>
          <p:nvPr/>
        </p:nvSpPr>
        <p:spPr>
          <a:xfrm>
            <a:off x="179512" y="188640"/>
            <a:ext cx="8964488" cy="7386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Nákres místnosti pravidla: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Stačí nákres jedné místnosti se vchodem 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	pro hosty a vchodem do kuchyně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Orientace tabule uprostřed místnosti tak, aby 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	hostitel seděl čelem ke dveřím.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Dekorační stůl musí být vidět ode dveří i při sezení.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Odkládací stoly vedle vchodu do kuchyně, možné druhý v protějším rohu místnosti.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Nákresy mohou být i náznakové – čáry a geometrické tvary.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V legendě uvádět jen správné a odborné názvy inventáře.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Vše musí být jen na jedné stránce (nákres i legenda) </a:t>
            </a: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endParaRPr lang="cs-CZ" sz="24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06" name="Picture 2" descr="C:\Users\souhorky\AppData\Local\Microsoft\Windows\Temporary Internet Files\Content.IE5\M3EW7KQD\MC90019855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188640"/>
            <a:ext cx="2719793" cy="2160240"/>
          </a:xfrm>
          <a:prstGeom prst="rect">
            <a:avLst/>
          </a:prstGeom>
          <a:noFill/>
        </p:spPr>
      </p:pic>
      <p:sp>
        <p:nvSpPr>
          <p:cNvPr id="8" name="Obdélník 7"/>
          <p:cNvSpPr/>
          <p:nvPr/>
        </p:nvSpPr>
        <p:spPr>
          <a:xfrm>
            <a:off x="179512" y="404664"/>
            <a:ext cx="8964488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Zasedací pořádek pravidla</a:t>
            </a:r>
            <a:r>
              <a:rPr lang="cs-CZ" sz="2400" b="1" u="sng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457200" indent="-457200">
              <a:lnSpc>
                <a:spcPct val="150000"/>
              </a:lnSpc>
            </a:pPr>
            <a:endParaRPr lang="cs-CZ" sz="800" b="1" u="sng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Hostitel sedí čelem ke dveřím.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Pokud to je možné - střídavě muž, žena. 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Hosti sedí podle důležitosti od hostitele (nejdříve vpravo)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Manželé nesedí vedle sebe kromě novomanželů u svatební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tabule.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Děti sedí na vzdálenějším konci tabule.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Vedle zahraničních hostů sedí někdo, kdo umí jejich řeč.</a:t>
            </a: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150000"/>
              </a:lnSpc>
            </a:pP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endParaRPr lang="cs-CZ" sz="24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971600" y="332656"/>
            <a:ext cx="69847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Příklad</a:t>
            </a:r>
          </a:p>
          <a:p>
            <a:pPr algn="ctr">
              <a:defRPr/>
            </a:pPr>
            <a:r>
              <a:rPr lang="cs-CZ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na internetových stránkách školy:</a:t>
            </a:r>
            <a:endParaRPr lang="cs-CZ" sz="32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79512" y="2060848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cs-CZ" sz="3200" b="1" u="sng" dirty="0" smtClean="0">
                <a:latin typeface="Arial" charset="0"/>
              </a:rPr>
              <a:t>http://www.</a:t>
            </a:r>
            <a:r>
              <a:rPr lang="cs-CZ" sz="3200" b="1" u="sng" dirty="0" err="1" smtClean="0">
                <a:latin typeface="Arial" charset="0"/>
              </a:rPr>
              <a:t>souhorky.cz</a:t>
            </a:r>
            <a:r>
              <a:rPr lang="cs-CZ" sz="3200" b="1" u="sng" dirty="0" smtClean="0">
                <a:latin typeface="Arial" charset="0"/>
              </a:rPr>
              <a:t>/</a:t>
            </a:r>
            <a:r>
              <a:rPr lang="cs-CZ" sz="3200" b="1" u="sng" dirty="0" err="1" smtClean="0">
                <a:latin typeface="Arial" charset="0"/>
              </a:rPr>
              <a:t>vyukdok.php</a:t>
            </a:r>
            <a:endParaRPr lang="cs-CZ" sz="3200" b="1" dirty="0" smtClean="0">
              <a:latin typeface="Arial" charset="0"/>
            </a:endParaRPr>
          </a:p>
        </p:txBody>
      </p:sp>
      <p:pic>
        <p:nvPicPr>
          <p:cNvPr id="32771" name="Picture 3" descr="logo gre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3356992"/>
            <a:ext cx="4927659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text 1"/>
          <p:cNvSpPr>
            <a:spLocks noGrp="1"/>
          </p:cNvSpPr>
          <p:nvPr>
            <p:ph type="body" sz="quarter" idx="10"/>
          </p:nvPr>
        </p:nvSpPr>
        <p:spPr bwMode="auto">
          <a:xfrm>
            <a:off x="0" y="0"/>
            <a:ext cx="7019925" cy="62642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/>
            <a:endParaRPr lang="cs-CZ" sz="2400" b="1" dirty="0" smtClean="0"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</a:pPr>
            <a:endParaRPr lang="cs-CZ" sz="1000" dirty="0" smtClean="0"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sz="2400" b="1" dirty="0" smtClean="0">
                <a:latin typeface="Arial" charset="0"/>
                <a:cs typeface="Arial" charset="0"/>
              </a:rPr>
              <a:t>WE ARE THE CHAMPIONS!</a:t>
            </a:r>
          </a:p>
          <a:p>
            <a:pPr marL="0" indent="0" eaLnBrk="1" hangingPunct="1"/>
            <a:endParaRPr lang="cs-CZ" sz="4400" b="1" dirty="0" smtClean="0"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sz="9600" b="1" dirty="0" smtClean="0">
                <a:latin typeface="Arial" charset="0"/>
                <a:cs typeface="Arial" charset="0"/>
                <a:sym typeface="Wingdings" pitchFamily="2" charset="2"/>
              </a:rPr>
              <a:t> </a:t>
            </a:r>
            <a:endParaRPr lang="cs-CZ" sz="9600" b="1" dirty="0" smtClean="0">
              <a:latin typeface="Arial" charset="0"/>
              <a:cs typeface="Arial" charset="0"/>
            </a:endParaRPr>
          </a:p>
          <a:p>
            <a:pPr marL="0" indent="0" eaLnBrk="1" hangingPunct="1"/>
            <a:endParaRPr lang="cs-CZ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 eaLnBrk="1" hangingPunct="1"/>
            <a:endParaRPr lang="cs-CZ" sz="32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sz="5400" b="1" dirty="0" smtClean="0">
                <a:latin typeface="Arial" charset="0"/>
                <a:cs typeface="Arial" charset="0"/>
              </a:rPr>
              <a:t>END</a:t>
            </a:r>
          </a:p>
          <a:p>
            <a:pPr marL="0" indent="0" eaLnBrk="1" hangingPunct="1"/>
            <a:endParaRPr lang="cs-CZ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dirty="0" smtClean="0">
                <a:latin typeface="Arial" charset="0"/>
                <a:cs typeface="Arial" charset="0"/>
              </a:rPr>
              <a:t>	   </a:t>
            </a:r>
          </a:p>
          <a:p>
            <a:pPr marL="0" indent="0"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987824" y="3861048"/>
            <a:ext cx="6408712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cs-CZ" sz="2200" b="1" u="sng" dirty="0" smtClean="0">
                <a:latin typeface="Arial" charset="0"/>
              </a:rPr>
              <a:t>Zdroje: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http://www.</a:t>
            </a:r>
            <a:r>
              <a:rPr lang="cs-CZ" sz="2200" dirty="0" err="1" smtClean="0">
                <a:latin typeface="Arial" charset="0"/>
              </a:rPr>
              <a:t>souhorky.cz</a:t>
            </a:r>
            <a:r>
              <a:rPr lang="cs-CZ" sz="2200" dirty="0" smtClean="0">
                <a:latin typeface="Arial" charset="0"/>
              </a:rPr>
              <a:t>/</a:t>
            </a:r>
            <a:r>
              <a:rPr lang="cs-CZ" sz="2200" dirty="0" err="1" smtClean="0">
                <a:latin typeface="Arial" charset="0"/>
              </a:rPr>
              <a:t>ucebnice</a:t>
            </a:r>
            <a:r>
              <a:rPr lang="cs-CZ" sz="2200" dirty="0" smtClean="0">
                <a:latin typeface="Arial" charset="0"/>
              </a:rPr>
              <a:t>/</a:t>
            </a:r>
            <a:r>
              <a:rPr lang="cs-CZ" sz="2200" dirty="0" err="1" smtClean="0">
                <a:latin typeface="Arial" charset="0"/>
              </a:rPr>
              <a:t>st</a:t>
            </a:r>
            <a:r>
              <a:rPr lang="cs-CZ" sz="2200" dirty="0" smtClean="0">
                <a:latin typeface="Arial" charset="0"/>
              </a:rPr>
              <a:t>/</a:t>
            </a:r>
            <a:r>
              <a:rPr lang="cs-CZ" sz="2200" dirty="0" err="1" smtClean="0">
                <a:latin typeface="Arial" charset="0"/>
              </a:rPr>
              <a:t>sthlavni.htm</a:t>
            </a:r>
            <a:endParaRPr lang="cs-CZ" sz="2200" dirty="0" smtClean="0">
              <a:latin typeface="Arial" charset="0"/>
            </a:endParaRP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Salač G., Stolničení, Fortuna Praha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Kliparty – free Office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Fotografie – archiv školy SOŠ a SOU Horky n/J</a:t>
            </a:r>
            <a:endParaRPr lang="cs-CZ" sz="2200" dirty="0">
              <a:latin typeface="Arial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843808" y="2132856"/>
            <a:ext cx="63001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cs-CZ" sz="2400" b="1" u="sng" dirty="0" smtClean="0">
                <a:solidFill>
                  <a:schemeClr val="bg1"/>
                </a:solidFill>
                <a:latin typeface="Arial" charset="0"/>
              </a:rPr>
              <a:t>Vypracovala:   </a:t>
            </a:r>
            <a:r>
              <a:rPr lang="cs-CZ" sz="2400" b="1" dirty="0" smtClean="0">
                <a:latin typeface="Arial" charset="0"/>
              </a:rPr>
              <a:t>Ing. Romana Niklová</a:t>
            </a:r>
            <a:endParaRPr lang="cs-CZ" sz="24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lonadumu">
  <a:themeElements>
    <a:clrScheme name="Úhly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Úhly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Úhl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sablonadumu</Template>
  <TotalTime>2460</TotalTime>
  <Words>377</Words>
  <Application>Microsoft Office PowerPoint</Application>
  <PresentationFormat>Předvádění na obrazovce (4:3)</PresentationFormat>
  <Paragraphs>168</Paragraphs>
  <Slides>9</Slides>
  <Notes>8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sablonadumu</vt:lpstr>
      <vt:lpstr>CorelDRAW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souhorky</dc:creator>
  <cp:lastModifiedBy>souhorky</cp:lastModifiedBy>
  <cp:revision>284</cp:revision>
  <dcterms:created xsi:type="dcterms:W3CDTF">2012-07-03T06:04:02Z</dcterms:created>
  <dcterms:modified xsi:type="dcterms:W3CDTF">2013-06-02T13:22:15Z</dcterms:modified>
</cp:coreProperties>
</file>