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9" r:id="rId3"/>
    <p:sldId id="260" r:id="rId4"/>
    <p:sldId id="265" r:id="rId5"/>
    <p:sldId id="266" r:id="rId6"/>
    <p:sldId id="262" r:id="rId7"/>
    <p:sldId id="264" r:id="rId8"/>
    <p:sldId id="258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5" d="100"/>
          <a:sy n="65" d="100"/>
        </p:scale>
        <p:origin x="-1452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18EC203-204A-4041-8A51-A9B13799BC7D}" type="datetimeFigureOut">
              <a:rPr lang="cs-CZ"/>
              <a:pPr>
                <a:defRPr/>
              </a:pPr>
              <a:t>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8746D304-00AD-46DC-9AA2-DE5159816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D59C3B-B936-405A-ACCF-AE7E6C724D22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3</a:t>
            </a:fld>
            <a:endParaRPr lang="cs-CZ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6</a:t>
            </a:fld>
            <a:endParaRPr lang="cs-CZ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C06D47-AA51-4BDD-802C-B8BD9A1B580D}" type="slidenum">
              <a:rPr lang="cs-CZ" smtClean="0"/>
              <a:pPr/>
              <a:t>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Freeform 7"/>
          <p:cNvSpPr/>
          <p:nvPr/>
        </p:nvSpPr>
        <p:spPr>
          <a:xfrm>
            <a:off x="4763" y="-1588"/>
            <a:ext cx="9145587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logo gre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15888"/>
            <a:ext cx="20002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>
            <a:spLocks noChangeArrowheads="1"/>
          </p:cNvSpPr>
          <p:nvPr/>
        </p:nvSpPr>
        <p:spPr bwMode="auto">
          <a:xfrm>
            <a:off x="179388" y="1263650"/>
            <a:ext cx="5041900" cy="187801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Střední odborná škola a Střední odborné učiliště</a:t>
            </a:r>
          </a:p>
          <a:p>
            <a:pPr eaLnBrk="1" hangingPunct="1">
              <a:defRPr/>
            </a:pPr>
            <a:r>
              <a:rPr lang="cs-CZ" sz="1600" b="1" dirty="0" smtClean="0">
                <a:latin typeface="Arial" pitchFamily="34" charset="0"/>
                <a:cs typeface="Arial" pitchFamily="34" charset="0"/>
              </a:rPr>
              <a:t>Horky nad Jizerou 35</a:t>
            </a: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r>
              <a:rPr lang="cs-CZ" sz="1400" dirty="0" smtClean="0">
                <a:latin typeface="Arial" pitchFamily="34" charset="0"/>
                <a:cs typeface="Arial" pitchFamily="34" charset="0"/>
              </a:rPr>
              <a:t>Registrační číslo projektu:  CZ.1.07/1.5.00/34.0985</a:t>
            </a:r>
          </a:p>
          <a:p>
            <a:pPr eaLnBrk="1" hangingPunct="1">
              <a:defRPr/>
            </a:pPr>
            <a:endParaRPr lang="cs-CZ" sz="1600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0"/>
          </p:nvPr>
        </p:nvSpPr>
        <p:spPr>
          <a:xfrm>
            <a:off x="539750" y="260350"/>
            <a:ext cx="3455988" cy="2952750"/>
          </a:xfrm>
          <a:prstGeom prst="rect">
            <a:avLst/>
          </a:prstGeom>
        </p:spPr>
        <p:txBody>
          <a:bodyPr/>
          <a:lstStyle>
            <a:lvl1pPr>
              <a:defRPr sz="1800" b="0" i="0" baseline="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11" name="Zástupný symbol pro obrázek 10"/>
          <p:cNvSpPr>
            <a:spLocks noGrp="1" noChangeAspect="1"/>
          </p:cNvSpPr>
          <p:nvPr>
            <p:ph type="pic" sz="quarter" idx="11"/>
          </p:nvPr>
        </p:nvSpPr>
        <p:spPr>
          <a:xfrm>
            <a:off x="4356100" y="3284538"/>
            <a:ext cx="4537075" cy="32400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954713"/>
            <a:ext cx="3575050" cy="903287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954713"/>
            <a:ext cx="9145588" cy="903287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rgbClr val="00B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6" r:id="rId2"/>
    <p:sldLayoutId id="2147483878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ovéPole 1"/>
          <p:cNvSpPr txBox="1">
            <a:spLocks noChangeArrowheads="1"/>
          </p:cNvSpPr>
          <p:nvPr/>
        </p:nvSpPr>
        <p:spPr bwMode="auto">
          <a:xfrm>
            <a:off x="4211960" y="3140968"/>
            <a:ext cx="514806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Předmět:	Stolničení	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Ročník: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3. 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Téma: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S</a:t>
            </a:r>
            <a:r>
              <a:rPr lang="cs-CZ" sz="2000" b="1" dirty="0" smtClean="0">
                <a:solidFill>
                  <a:schemeClr val="bg1"/>
                </a:solidFill>
              </a:rPr>
              <a:t>ouborné práce celků</a:t>
            </a: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</a:rPr>
              <a:t>		gastronomie</a:t>
            </a:r>
            <a:endParaRPr lang="cs-CZ" sz="2000" b="1" dirty="0">
              <a:solidFill>
                <a:schemeClr val="bg1"/>
              </a:solidFill>
            </a:endParaRPr>
          </a:p>
          <a:p>
            <a:pPr defTabSz="719138"/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Vypracovali: Ing</a:t>
            </a:r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. Romana Niklová</a:t>
            </a: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Materiál:      </a:t>
            </a:r>
            <a:r>
              <a:rPr lang="cs-CZ" sz="2000" b="1" i="1" dirty="0" smtClean="0">
                <a:solidFill>
                  <a:schemeClr val="bg1"/>
                </a:solidFill>
              </a:rPr>
              <a:t>VY_32_INOVACE_350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Datum: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10.10.2012</a:t>
            </a:r>
            <a:endParaRPr lang="cs-CZ" sz="20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r>
              <a:rPr lang="cs-CZ" sz="2000" b="1" dirty="0">
                <a:solidFill>
                  <a:schemeClr val="bg1"/>
                </a:solidFill>
                <a:latin typeface="Arial" charset="0"/>
              </a:rPr>
              <a:t>Anotace:	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Banket</a:t>
            </a:r>
          </a:p>
          <a:p>
            <a:pPr defTabSz="719138"/>
            <a:r>
              <a:rPr lang="cs-CZ" sz="2000" b="1" smtClean="0">
                <a:solidFill>
                  <a:schemeClr val="bg1"/>
                </a:solidFill>
                <a:latin typeface="Arial" charset="0"/>
              </a:rPr>
              <a:t>		– </a:t>
            </a:r>
            <a:r>
              <a:rPr lang="cs-CZ" sz="2000" b="1" dirty="0" err="1" smtClean="0">
                <a:solidFill>
                  <a:schemeClr val="bg1"/>
                </a:solidFill>
                <a:latin typeface="Arial" charset="0"/>
              </a:rPr>
              <a:t>Couvert</a:t>
            </a:r>
            <a:r>
              <a:rPr lang="cs-CZ" sz="2000" b="1" dirty="0" smtClean="0">
                <a:solidFill>
                  <a:schemeClr val="bg1"/>
                </a:solidFill>
                <a:latin typeface="Arial" charset="0"/>
              </a:rPr>
              <a:t> pro hosta			</a:t>
            </a:r>
            <a:endParaRPr lang="cs-CZ" sz="3600" b="1" dirty="0">
              <a:solidFill>
                <a:schemeClr val="bg1"/>
              </a:solidFill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endParaRPr lang="cs-CZ" dirty="0">
              <a:latin typeface="Arial" charset="0"/>
            </a:endParaRPr>
          </a:p>
          <a:p>
            <a:pPr defTabSz="719138"/>
            <a:r>
              <a:rPr lang="cs-CZ" dirty="0">
                <a:latin typeface="Arial" charset="0"/>
              </a:rPr>
              <a:t>	</a:t>
            </a:r>
          </a:p>
          <a:p>
            <a:pPr defTabSz="719138"/>
            <a:r>
              <a:rPr lang="cs-CZ" dirty="0">
                <a:latin typeface="Arial" charset="0"/>
              </a:rPr>
              <a:t>		</a:t>
            </a:r>
          </a:p>
        </p:txBody>
      </p:sp>
      <p:sp>
        <p:nvSpPr>
          <p:cNvPr id="4099" name="TextovéPole 2"/>
          <p:cNvSpPr txBox="1">
            <a:spLocks noChangeArrowheads="1"/>
          </p:cNvSpPr>
          <p:nvPr/>
        </p:nvSpPr>
        <p:spPr bwMode="auto">
          <a:xfrm>
            <a:off x="179512" y="2060848"/>
            <a:ext cx="48013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000" b="1" dirty="0">
                <a:latin typeface="Arial" charset="0"/>
              </a:rPr>
              <a:t>Obor: </a:t>
            </a:r>
            <a:r>
              <a:rPr lang="cs-CZ" sz="2000" dirty="0">
                <a:latin typeface="Arial" charset="0"/>
              </a:rPr>
              <a:t>	</a:t>
            </a:r>
            <a:r>
              <a:rPr lang="cs-CZ" sz="2000" b="1" dirty="0">
                <a:latin typeface="Arial" charset="0"/>
              </a:rPr>
              <a:t>65-51-H/01 </a:t>
            </a:r>
            <a:r>
              <a:rPr lang="cs-CZ" sz="2000" b="1" dirty="0" smtClean="0">
                <a:latin typeface="Arial" charset="0"/>
              </a:rPr>
              <a:t>Kuchař-číšník</a:t>
            </a:r>
            <a:r>
              <a:rPr lang="cs-CZ" sz="1600" dirty="0">
                <a:latin typeface="Arial" charset="0"/>
              </a:rPr>
              <a:t>	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123" name="Obdélník 3"/>
          <p:cNvSpPr>
            <a:spLocks noChangeArrowheads="1"/>
          </p:cNvSpPr>
          <p:nvPr/>
        </p:nvSpPr>
        <p:spPr bwMode="auto">
          <a:xfrm>
            <a:off x="539750" y="260350"/>
            <a:ext cx="799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Formát SOP</a:t>
            </a:r>
            <a:endParaRPr lang="cs-CZ" sz="20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95536" y="119675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Písmo </a:t>
            </a:r>
            <a:r>
              <a:rPr lang="cs-CZ" sz="2400" b="1" dirty="0" err="1" smtClean="0">
                <a:latin typeface="Arial" charset="0"/>
              </a:rPr>
              <a:t>Ariel</a:t>
            </a:r>
            <a:r>
              <a:rPr lang="cs-CZ" sz="2400" b="1" dirty="0" smtClean="0">
                <a:latin typeface="Arial" charset="0"/>
              </a:rPr>
              <a:t>, běžný text - velikost písma 12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Rovnání textu do bloků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Jednoduché řádkování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Používat tabulátory, ne opakovaně mezerník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Až </a:t>
            </a:r>
            <a:r>
              <a:rPr lang="cs-CZ" sz="2400" b="1" u="sng" dirty="0" smtClean="0">
                <a:latin typeface="Arial" charset="0"/>
              </a:rPr>
              <a:t>ZA</a:t>
            </a:r>
            <a:r>
              <a:rPr lang="cs-CZ" sz="2400" b="1" dirty="0" smtClean="0">
                <a:latin typeface="Arial" charset="0"/>
              </a:rPr>
              <a:t> každým interpunkčním znamínkem je mezera (u pomlčky z obou stran)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b="1" dirty="0" smtClean="0">
                <a:latin typeface="Arial" charset="0"/>
              </a:rPr>
              <a:t>Číslovat stránky práce</a:t>
            </a:r>
          </a:p>
        </p:txBody>
      </p:sp>
      <p:pic>
        <p:nvPicPr>
          <p:cNvPr id="5130" name="Picture 10" descr="C:\Users\souhorky\AppData\Local\Microsoft\Windows\Temporary Internet Files\Content.IE5\9KDWUIWT\MC90021769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636912"/>
            <a:ext cx="2983463" cy="30355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23528" y="260648"/>
            <a:ext cx="352839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Banket</a:t>
            </a:r>
          </a:p>
          <a:p>
            <a:pPr algn="ctr">
              <a:defRPr/>
            </a:pPr>
            <a:r>
              <a:rPr lang="cs-CZ" sz="3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-</a:t>
            </a:r>
          </a:p>
          <a:p>
            <a:pPr algn="ctr">
              <a:defRPr/>
            </a:pPr>
            <a:r>
              <a:rPr lang="cs-CZ" sz="3000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Couvert</a:t>
            </a:r>
            <a:r>
              <a:rPr lang="cs-CZ" sz="3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pro hosta</a:t>
            </a:r>
            <a:endParaRPr lang="cs-CZ" sz="3000" u="sng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79512" y="1916832"/>
            <a:ext cx="5576888" cy="3816424"/>
            <a:chOff x="-1440" y="2304"/>
            <a:chExt cx="19096" cy="1200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336" y="5472"/>
              <a:ext cx="5349" cy="678"/>
            </a:xfrm>
            <a:prstGeom prst="rect">
              <a:avLst/>
            </a:prstGeom>
            <a:noFill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-1440" y="2304"/>
              <a:ext cx="19096" cy="12004"/>
            </a:xfrm>
            <a:prstGeom prst="rect">
              <a:avLst/>
            </a:prstGeom>
            <a:noFill/>
          </p:spPr>
        </p:pic>
      </p:grpSp>
      <p:graphicFrame>
        <p:nvGraphicFramePr>
          <p:cNvPr id="10" name="Tabulka 9"/>
          <p:cNvGraphicFramePr>
            <a:graphicFrameLocks noGrp="1"/>
          </p:cNvGraphicFramePr>
          <p:nvPr/>
        </p:nvGraphicFramePr>
        <p:xfrm>
          <a:off x="6084168" y="548680"/>
          <a:ext cx="2736303" cy="4968553"/>
        </p:xfrm>
        <a:graphic>
          <a:graphicData uri="http://schemas.openxmlformats.org/drawingml/2006/table">
            <a:tbl>
              <a:tblPr/>
              <a:tblGrid>
                <a:gridCol w="264455"/>
                <a:gridCol w="2471848"/>
              </a:tblGrid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u="sng">
                          <a:solidFill>
                            <a:srgbClr val="008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Legenda 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9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100" b="1" kern="0">
                        <a:solidFill>
                          <a:srgbClr val="008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0" ker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Sklenice na pivo</a:t>
                      </a:r>
                      <a:endParaRPr lang="cs-CZ" sz="1100" b="1" kern="0">
                        <a:solidFill>
                          <a:srgbClr val="008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Sklenice na bílé víno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Sklenice na červené víno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Sklenice na sekt 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38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0" kern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Příbor na předkrm = dezertní vidlička + dezertní nůž</a:t>
                      </a:r>
                      <a:endParaRPr lang="cs-CZ" sz="1100" b="1" kern="0" dirty="0">
                        <a:solidFill>
                          <a:srgbClr val="008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Polévková lžíce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Rybí příbor 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Příbor na hlavní pokrm = masová vidlička + masový nůž </a:t>
                      </a:r>
                      <a:endParaRPr lang="cs-CZ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Moučníková vidlička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Klubový talíř </a:t>
                      </a:r>
                      <a:endParaRPr lang="cs-CZ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Dezertní talíř + plátěný ubrousek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0" kern="0" dirty="0" err="1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Couvertový</a:t>
                      </a:r>
                      <a:r>
                        <a:rPr lang="cs-CZ" sz="1100" b="0" kern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talíř </a:t>
                      </a:r>
                      <a:endParaRPr lang="cs-CZ" sz="1100" b="1" kern="0" dirty="0">
                        <a:solidFill>
                          <a:srgbClr val="008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6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cs-CZ" sz="10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b="0" kern="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Klubová dečka</a:t>
                      </a:r>
                      <a:endParaRPr lang="cs-CZ" sz="1100" b="1" kern="0" dirty="0">
                        <a:solidFill>
                          <a:srgbClr val="008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obrázek 3" descr="couve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7553326" cy="3960440"/>
          </a:xfrm>
          <a:prstGeom prst="rect">
            <a:avLst/>
          </a:prstGeom>
          <a:noFill/>
        </p:spPr>
      </p:pic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899592" y="728410"/>
            <a:ext cx="766834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Miska na červen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9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těný ubrousek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Š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pička na b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no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10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Masov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vidlička, masový nůž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Fl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tna na sekt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  11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Pol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é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vkov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lž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Sklenice na pivo (tulip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á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n)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12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vidlička, 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nůž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 </a:t>
            </a:r>
            <a:r>
              <a:rPr kumimoji="0" lang="cs-CZ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Couvertový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tal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ř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               13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vidlička, 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nůž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6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Moučn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kový př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bor  - 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lž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ce, 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vidlička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7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Masový tal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ř</a:t>
            </a:r>
            <a:endParaRPr kumimoji="0" lang="cs-CZ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8 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Dezertn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tal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í</a:t>
            </a:r>
            <a:r>
              <a:rPr kumimoji="0" 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ř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43608" y="18864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Příklady žákovského zpracování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couvertu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23528" y="908720"/>
            <a:ext cx="2736304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cs-CZ" sz="1400" dirty="0" smtClean="0"/>
              <a:t>1</a:t>
            </a:r>
            <a:r>
              <a:rPr lang="cs-CZ" sz="1400" dirty="0" smtClean="0"/>
              <a:t>. Dezertní vidlička</a:t>
            </a:r>
          </a:p>
          <a:p>
            <a:r>
              <a:rPr lang="cs-CZ" sz="1400" dirty="0" smtClean="0"/>
              <a:t>2. Rybí vidlička</a:t>
            </a:r>
          </a:p>
          <a:p>
            <a:r>
              <a:rPr lang="cs-CZ" sz="1400" dirty="0" smtClean="0"/>
              <a:t>3. Masová vidlička</a:t>
            </a:r>
          </a:p>
          <a:p>
            <a:r>
              <a:rPr lang="cs-CZ" sz="1400" dirty="0" smtClean="0"/>
              <a:t> 4. Masový nůž</a:t>
            </a:r>
          </a:p>
          <a:p>
            <a:r>
              <a:rPr lang="cs-CZ" sz="1400" dirty="0" smtClean="0"/>
              <a:t>5. Rybí nůž</a:t>
            </a:r>
          </a:p>
          <a:p>
            <a:r>
              <a:rPr lang="cs-CZ" sz="1400" dirty="0" smtClean="0"/>
              <a:t>6. Kávová lžička</a:t>
            </a:r>
          </a:p>
          <a:p>
            <a:r>
              <a:rPr lang="cs-CZ" sz="1400" dirty="0" smtClean="0"/>
              <a:t>7. Dezertní nůž</a:t>
            </a:r>
          </a:p>
          <a:p>
            <a:r>
              <a:rPr lang="cs-CZ" sz="1400" dirty="0" smtClean="0"/>
              <a:t>8. Koktejlová lžička</a:t>
            </a:r>
          </a:p>
          <a:p>
            <a:r>
              <a:rPr lang="cs-CZ" sz="1400" dirty="0" smtClean="0"/>
              <a:t>9. Sklenice na bílé víno</a:t>
            </a:r>
          </a:p>
          <a:p>
            <a:r>
              <a:rPr lang="cs-CZ" sz="1400" dirty="0" smtClean="0"/>
              <a:t>10. Sklenice na červené víno</a:t>
            </a:r>
          </a:p>
          <a:p>
            <a:r>
              <a:rPr lang="cs-CZ" sz="1400" dirty="0" smtClean="0"/>
              <a:t>11. Sklenice na sekt</a:t>
            </a:r>
          </a:p>
          <a:p>
            <a:r>
              <a:rPr lang="cs-CZ" sz="1400" dirty="0" smtClean="0"/>
              <a:t>12. Klubový talíř</a:t>
            </a:r>
          </a:p>
          <a:p>
            <a:r>
              <a:rPr lang="cs-CZ" sz="1400" dirty="0" smtClean="0"/>
              <a:t>13. Klubová dečka</a:t>
            </a:r>
          </a:p>
          <a:p>
            <a:r>
              <a:rPr lang="cs-CZ" sz="1400" dirty="0" smtClean="0"/>
              <a:t>14. Dezertní talíř</a:t>
            </a:r>
          </a:p>
          <a:p>
            <a:r>
              <a:rPr lang="cs-CZ" sz="1400" dirty="0" smtClean="0"/>
              <a:t>15. Plátěný ubrousek</a:t>
            </a:r>
          </a:p>
          <a:p>
            <a:r>
              <a:rPr lang="cs-CZ" sz="1400" dirty="0" smtClean="0"/>
              <a:t>16. </a:t>
            </a:r>
            <a:r>
              <a:rPr lang="cs-CZ" sz="1400" dirty="0" err="1" smtClean="0"/>
              <a:t>Couvertový</a:t>
            </a:r>
            <a:r>
              <a:rPr lang="cs-CZ" sz="1400" dirty="0" smtClean="0"/>
              <a:t> talíř</a:t>
            </a:r>
          </a:p>
          <a:p>
            <a:r>
              <a:rPr lang="cs-CZ" sz="1400" dirty="0" smtClean="0"/>
              <a:t>17. Jmenovka</a:t>
            </a:r>
          </a:p>
          <a:p>
            <a:r>
              <a:rPr lang="cs-CZ" sz="1400" dirty="0" smtClean="0"/>
              <a:t>18. Menu </a:t>
            </a:r>
          </a:p>
          <a:p>
            <a:r>
              <a:rPr lang="cs-CZ" sz="1400" dirty="0" smtClean="0"/>
              <a:t>19. Hrana stolu </a:t>
            </a:r>
          </a:p>
          <a:p>
            <a:r>
              <a:rPr lang="cs-CZ" sz="1400" dirty="0" smtClean="0"/>
              <a:t>20. </a:t>
            </a:r>
            <a:r>
              <a:rPr lang="cs-CZ" sz="1400" dirty="0" smtClean="0"/>
              <a:t>2 cm </a:t>
            </a:r>
            <a:r>
              <a:rPr lang="cs-CZ" sz="1400" dirty="0" smtClean="0"/>
              <a:t>odstup od hrany stolu</a:t>
            </a:r>
          </a:p>
          <a:p>
            <a:r>
              <a:rPr lang="cs-CZ" sz="1400" dirty="0" smtClean="0"/>
              <a:t> 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043608" y="188640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Arial" pitchFamily="34" charset="0"/>
                <a:cs typeface="Arial" pitchFamily="34" charset="0"/>
              </a:rPr>
              <a:t>Příklady žákovského zpracování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couvertu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1" descr="Bez názvu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3808" y="1268760"/>
            <a:ext cx="6141854" cy="394398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9512" y="188640"/>
            <a:ext cx="8964488" cy="734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err="1" smtClean="0">
                <a:latin typeface="Arial" pitchFamily="34" charset="0"/>
                <a:cs typeface="Arial" pitchFamily="34" charset="0"/>
              </a:rPr>
              <a:t>Couvert</a:t>
            </a:r>
            <a:r>
              <a:rPr lang="cs-CZ" sz="2200" b="1" u="sng" dirty="0" smtClean="0">
                <a:latin typeface="Arial" pitchFamily="34" charset="0"/>
                <a:cs typeface="Arial" pitchFamily="34" charset="0"/>
              </a:rPr>
              <a:t> (prostření pro 1 hosta) pravidla:</a:t>
            </a:r>
            <a:endParaRPr lang="cs-CZ" sz="22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Příbory i talíře rovnat do jedné linie 2 cm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od hrany stolu.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Příbory se nesmí překrývat – cca 3 mm od sebe.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Couvert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odpovídá vašemu konkrétnímu banketnímu menu (výběr skla, příborů apod.)</a:t>
            </a:r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err="1" smtClean="0">
                <a:latin typeface="Arial" pitchFamily="34" charset="0"/>
                <a:cs typeface="Arial" pitchFamily="34" charset="0"/>
              </a:rPr>
              <a:t>Meníčko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umístit buď nad nebo vlevo od vidliček.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Nákresy mohou být i náznakové – čáry a geometrické tvary.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 legendě uvádět jen správné a odborné názvy inventáře např. polévkové talíře a </a:t>
            </a:r>
            <a:r>
              <a:rPr lang="cs-CZ" sz="2200" b="1" dirty="0" smtClean="0">
                <a:latin typeface="Arial" pitchFamily="34" charset="0"/>
                <a:cs typeface="Arial" pitchFamily="34" charset="0"/>
              </a:rPr>
              <a:t>ne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 hluboké.</a:t>
            </a: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200" dirty="0" smtClean="0">
                <a:latin typeface="Arial" pitchFamily="34" charset="0"/>
                <a:cs typeface="Arial" pitchFamily="34" charset="0"/>
              </a:rPr>
              <a:t>Vše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musí být jen na jedné stránce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(nákres </a:t>
            </a:r>
            <a:r>
              <a:rPr lang="cs-CZ" sz="2200" dirty="0" smtClean="0">
                <a:latin typeface="Arial" pitchFamily="34" charset="0"/>
                <a:cs typeface="Arial" pitchFamily="34" charset="0"/>
              </a:rPr>
              <a:t>i legenda) </a:t>
            </a: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Arial" pitchFamily="34" charset="0"/>
              <a:buChar char="•"/>
            </a:pPr>
            <a:endParaRPr lang="cs-CZ" sz="2400" dirty="0" smtClean="0">
              <a:latin typeface="Arial" charset="0"/>
            </a:endParaRPr>
          </a:p>
        </p:txBody>
      </p:sp>
      <p:pic>
        <p:nvPicPr>
          <p:cNvPr id="21506" name="Picture 2" descr="C:\Users\souhorky\AppData\Local\Microsoft\Windows\Temporary Internet Files\Content.IE5\M3EW7KQD\MC90019855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32656"/>
            <a:ext cx="2175834" cy="1728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bdélník 1"/>
          <p:cNvSpPr>
            <a:spLocks noChangeArrowheads="1"/>
          </p:cNvSpPr>
          <p:nvPr/>
        </p:nvSpPr>
        <p:spPr bwMode="auto">
          <a:xfrm>
            <a:off x="468313" y="0"/>
            <a:ext cx="7991475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endParaRPr lang="cs-CZ" b="1">
              <a:latin typeface="Arial" charset="0"/>
            </a:endParaRPr>
          </a:p>
          <a:p>
            <a:pPr>
              <a:buFont typeface="Arial" charset="0"/>
              <a:buChar char="•"/>
            </a:pPr>
            <a:endParaRPr lang="cs-CZ">
              <a:latin typeface="Arial" charset="0"/>
            </a:endParaRPr>
          </a:p>
          <a:p>
            <a:r>
              <a:rPr lang="cs-CZ">
                <a:latin typeface="Arial" charset="0"/>
              </a:rPr>
              <a:t>   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15616" y="5949280"/>
            <a:ext cx="7200800" cy="769441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B w="38100" h="38100" prst="slope"/>
              <a:extrusionClr>
                <a:srgbClr val="FFFF00"/>
              </a:extrusionClr>
            </a:sp3d>
          </a:bodyPr>
          <a:lstStyle/>
          <a:p>
            <a:pPr algn="ctr">
              <a:defRPr/>
            </a:pPr>
            <a:r>
              <a:rPr lang="cs-CZ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Banket - SOP</a:t>
            </a:r>
            <a:endParaRPr lang="cs-CZ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971600" y="332656"/>
            <a:ext cx="69847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Příklad</a:t>
            </a:r>
          </a:p>
          <a:p>
            <a:pPr algn="ctr">
              <a:defRPr/>
            </a:pPr>
            <a:r>
              <a:rPr lang="cs-CZ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na internetových stránkách školy:</a:t>
            </a:r>
            <a:endParaRPr lang="cs-CZ" sz="32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79512" y="206084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</a:pPr>
            <a:r>
              <a:rPr lang="cs-CZ" sz="3200" b="1" u="sng" dirty="0" smtClean="0">
                <a:latin typeface="Arial" charset="0"/>
              </a:rPr>
              <a:t>http://www.</a:t>
            </a:r>
            <a:r>
              <a:rPr lang="cs-CZ" sz="3200" b="1" u="sng" dirty="0" err="1" smtClean="0">
                <a:latin typeface="Arial" charset="0"/>
              </a:rPr>
              <a:t>souhorky.cz</a:t>
            </a:r>
            <a:r>
              <a:rPr lang="cs-CZ" sz="3200" b="1" u="sng" dirty="0" smtClean="0">
                <a:latin typeface="Arial" charset="0"/>
              </a:rPr>
              <a:t>/</a:t>
            </a:r>
            <a:r>
              <a:rPr lang="cs-CZ" sz="3200" b="1" u="sng" dirty="0" err="1" smtClean="0">
                <a:latin typeface="Arial" charset="0"/>
              </a:rPr>
              <a:t>vyukdok.php</a:t>
            </a:r>
            <a:endParaRPr lang="cs-CZ" sz="3200" b="1" dirty="0" smtClean="0">
              <a:latin typeface="Arial" charset="0"/>
            </a:endParaRPr>
          </a:p>
        </p:txBody>
      </p:sp>
      <p:pic>
        <p:nvPicPr>
          <p:cNvPr id="32771" name="Picture 3" descr="logo g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356992"/>
            <a:ext cx="4927659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text 1"/>
          <p:cNvSpPr>
            <a:spLocks noGrp="1"/>
          </p:cNvSpPr>
          <p:nvPr>
            <p:ph type="body" sz="quarter" idx="10"/>
          </p:nvPr>
        </p:nvSpPr>
        <p:spPr bwMode="auto">
          <a:xfrm>
            <a:off x="0" y="0"/>
            <a:ext cx="7019925" cy="62642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endParaRPr lang="cs-CZ" sz="2400" b="1" dirty="0" smtClean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</a:pPr>
            <a:endParaRPr lang="cs-CZ" sz="1000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2400" b="1" dirty="0" smtClean="0">
                <a:latin typeface="Arial" charset="0"/>
                <a:cs typeface="Arial" charset="0"/>
              </a:rPr>
              <a:t>WE ARE THE CHAMPIONS!</a:t>
            </a:r>
          </a:p>
          <a:p>
            <a:pPr marL="0" indent="0" eaLnBrk="1" hangingPunct="1"/>
            <a:endParaRPr lang="cs-CZ" sz="44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9600" b="1" dirty="0" smtClean="0">
                <a:latin typeface="Arial" charset="0"/>
                <a:cs typeface="Arial" charset="0"/>
                <a:sym typeface="Wingdings" pitchFamily="2" charset="2"/>
              </a:rPr>
              <a:t> </a:t>
            </a:r>
            <a:endParaRPr lang="cs-CZ" sz="9600" b="1" dirty="0" smtClean="0">
              <a:latin typeface="Arial" charset="0"/>
              <a:cs typeface="Arial" charset="0"/>
            </a:endParaRP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endParaRPr lang="cs-CZ" sz="32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sz="5400" b="1" dirty="0" smtClean="0">
                <a:latin typeface="Arial" charset="0"/>
                <a:cs typeface="Arial" charset="0"/>
              </a:rPr>
              <a:t>END</a:t>
            </a:r>
          </a:p>
          <a:p>
            <a:pPr marL="0" indent="0" eaLnBrk="1" hangingPunct="1"/>
            <a:endParaRPr lang="cs-CZ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marL="0" indent="0" eaLnBrk="1" hangingPunct="1"/>
            <a:r>
              <a:rPr lang="cs-CZ" dirty="0" smtClean="0">
                <a:latin typeface="Arial" charset="0"/>
                <a:cs typeface="Arial" charset="0"/>
              </a:rPr>
              <a:t>	   </a:t>
            </a:r>
          </a:p>
          <a:p>
            <a:pPr marL="0" indent="0" eaLnBrk="1" hangingPunct="1"/>
            <a:endParaRPr lang="cs-CZ" dirty="0" smtClean="0">
              <a:latin typeface="Arial" charset="0"/>
              <a:cs typeface="Arial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987824" y="3861048"/>
            <a:ext cx="777686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200" b="1" u="sng" dirty="0" smtClean="0">
                <a:latin typeface="Arial" charset="0"/>
              </a:rPr>
              <a:t>Zdroje: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http://www.</a:t>
            </a:r>
            <a:r>
              <a:rPr lang="cs-CZ" sz="2200" dirty="0" err="1" smtClean="0">
                <a:latin typeface="Arial" charset="0"/>
              </a:rPr>
              <a:t>souhorky.cz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ucebnice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</a:t>
            </a:r>
            <a:r>
              <a:rPr lang="cs-CZ" sz="2200" dirty="0" smtClean="0">
                <a:latin typeface="Arial" charset="0"/>
              </a:rPr>
              <a:t>/</a:t>
            </a:r>
            <a:r>
              <a:rPr lang="cs-CZ" sz="2200" dirty="0" err="1" smtClean="0">
                <a:latin typeface="Arial" charset="0"/>
              </a:rPr>
              <a:t>sthlavni.htm</a:t>
            </a:r>
            <a:endParaRPr lang="cs-CZ" sz="2200" dirty="0" smtClean="0">
              <a:latin typeface="Arial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Salač </a:t>
            </a:r>
            <a:r>
              <a:rPr lang="cs-CZ" sz="2200" dirty="0" smtClean="0">
                <a:latin typeface="Arial" charset="0"/>
              </a:rPr>
              <a:t>G., Stolničení, Fortuna Praha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Kliparty – free Office</a:t>
            </a:r>
          </a:p>
          <a:p>
            <a:pPr marL="457200" indent="-457200">
              <a:lnSpc>
                <a:spcPct val="150000"/>
              </a:lnSpc>
            </a:pPr>
            <a:r>
              <a:rPr lang="cs-CZ" sz="2200" dirty="0" smtClean="0">
                <a:latin typeface="Arial" charset="0"/>
              </a:rPr>
              <a:t>Fotografie – archiv školy SOŠ a SOU Horky n/J</a:t>
            </a:r>
            <a:endParaRPr lang="cs-CZ" sz="2200" dirty="0">
              <a:latin typeface="Arial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843808" y="2132856"/>
            <a:ext cx="63001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cs-CZ" sz="2400" b="1" u="sng" dirty="0" smtClean="0">
                <a:solidFill>
                  <a:schemeClr val="bg1"/>
                </a:solidFill>
                <a:latin typeface="Arial" charset="0"/>
              </a:rPr>
              <a:t>Vypracovala:   </a:t>
            </a:r>
            <a:r>
              <a:rPr lang="cs-CZ" sz="2400" b="1" dirty="0" smtClean="0">
                <a:latin typeface="Arial" charset="0"/>
              </a:rPr>
              <a:t>Ing. Romana Niklová</a:t>
            </a:r>
            <a:endParaRPr lang="cs-CZ" sz="2400" b="1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lonadumu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Úhl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sablonadumu</Template>
  <TotalTime>2386</TotalTime>
  <Words>361</Words>
  <Application>Microsoft Office PowerPoint</Application>
  <PresentationFormat>Předvádění na obrazovce (4:3)</PresentationFormat>
  <Paragraphs>142</Paragraphs>
  <Slides>8</Slides>
  <Notes>5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sablonadumu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souhorky</dc:creator>
  <cp:lastModifiedBy>souhorky</cp:lastModifiedBy>
  <cp:revision>277</cp:revision>
  <dcterms:created xsi:type="dcterms:W3CDTF">2012-07-03T06:04:02Z</dcterms:created>
  <dcterms:modified xsi:type="dcterms:W3CDTF">2013-06-02T12:00:33Z</dcterms:modified>
</cp:coreProperties>
</file>