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9" r:id="rId3"/>
    <p:sldId id="260" r:id="rId4"/>
    <p:sldId id="276" r:id="rId5"/>
    <p:sldId id="277" r:id="rId6"/>
    <p:sldId id="278" r:id="rId7"/>
    <p:sldId id="279" r:id="rId8"/>
    <p:sldId id="264" r:id="rId9"/>
    <p:sldId id="258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0066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9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18EC203-204A-4041-8A51-A9B13799BC7D}" type="datetimeFigureOut">
              <a:rPr lang="cs-CZ"/>
              <a:pPr>
                <a:defRPr/>
              </a:pPr>
              <a:t>22.6.2013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8746D304-00AD-46DC-9AA2-DE5159816E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D59C3B-B936-405A-ACCF-AE7E6C724D22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8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7"/>
          <p:cNvSpPr/>
          <p:nvPr/>
        </p:nvSpPr>
        <p:spPr>
          <a:xfrm>
            <a:off x="4763" y="-1588"/>
            <a:ext cx="9145587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logo 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5888"/>
            <a:ext cx="20002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9388" y="1263650"/>
            <a:ext cx="50419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Střední odborná škola a Střední odborné učiliště</a:t>
            </a:r>
          </a:p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Horky nad Jizerou 35</a:t>
            </a: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Registrační číslo projektu:  CZ.1.07/1.5.00/34.0985</a:t>
            </a:r>
          </a:p>
          <a:p>
            <a:pPr eaLnBrk="1" hangingPunct="1">
              <a:defRPr/>
            </a:pPr>
            <a:endParaRPr lang="cs-CZ" sz="1600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sle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539750" y="260350"/>
            <a:ext cx="3455988" cy="2952750"/>
          </a:xfrm>
          <a:prstGeom prst="rect">
            <a:avLst/>
          </a:prstGeom>
        </p:spPr>
        <p:txBody>
          <a:bodyPr/>
          <a:lstStyle>
            <a:lvl1pPr>
              <a:defRPr sz="1800" b="0" i="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 noChangeAspect="1"/>
          </p:cNvSpPr>
          <p:nvPr>
            <p:ph type="pic" sz="quarter" idx="11"/>
          </p:nvPr>
        </p:nvSpPr>
        <p:spPr>
          <a:xfrm>
            <a:off x="4356100" y="3284538"/>
            <a:ext cx="4537075" cy="3240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954713"/>
            <a:ext cx="3575050" cy="903287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954713"/>
            <a:ext cx="9145588" cy="90328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6" r:id="rId2"/>
    <p:sldLayoutId id="2147483878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ovéPole 1"/>
          <p:cNvSpPr txBox="1">
            <a:spLocks noChangeArrowheads="1"/>
          </p:cNvSpPr>
          <p:nvPr/>
        </p:nvSpPr>
        <p:spPr bwMode="auto">
          <a:xfrm>
            <a:off x="4211960" y="3140968"/>
            <a:ext cx="514806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Předmět:	Stolničení	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Ročník: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3. 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Téma: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cs-CZ" sz="2000" b="1" dirty="0" smtClean="0">
                <a:solidFill>
                  <a:schemeClr val="bg1"/>
                </a:solidFill>
              </a:rPr>
              <a:t>ouborné práce celků</a:t>
            </a: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</a:rPr>
              <a:t>		gastronomie</a:t>
            </a:r>
            <a:endParaRPr lang="cs-CZ" sz="2000" b="1" dirty="0">
              <a:solidFill>
                <a:schemeClr val="bg1"/>
              </a:solidFill>
            </a:endParaRP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Vypracovali: Ing</a:t>
            </a:r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. Romana Niklová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Materiál:      </a:t>
            </a:r>
            <a:r>
              <a:rPr lang="cs-CZ" sz="2000" b="1" i="1" dirty="0" smtClean="0">
                <a:solidFill>
                  <a:schemeClr val="bg1"/>
                </a:solidFill>
              </a:rPr>
              <a:t>VY_32_INOVACE_349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Datum: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10.10.2012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Anotace: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Banket – 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Charakteristiky 		pokrmů a nápojů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			</a:t>
            </a:r>
            <a:endParaRPr lang="cs-CZ" sz="36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</a:t>
            </a: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</p:txBody>
      </p:sp>
      <p:sp>
        <p:nvSpPr>
          <p:cNvPr id="4099" name="TextovéPole 2"/>
          <p:cNvSpPr txBox="1">
            <a:spLocks noChangeArrowheads="1"/>
          </p:cNvSpPr>
          <p:nvPr/>
        </p:nvSpPr>
        <p:spPr bwMode="auto">
          <a:xfrm>
            <a:off x="179512" y="2060848"/>
            <a:ext cx="48013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>
                <a:latin typeface="Arial" charset="0"/>
              </a:rPr>
              <a:t>Obor: </a:t>
            </a:r>
            <a:r>
              <a:rPr lang="cs-CZ" sz="2000" dirty="0">
                <a:latin typeface="Arial" charset="0"/>
              </a:rPr>
              <a:t>	</a:t>
            </a:r>
            <a:r>
              <a:rPr lang="cs-CZ" sz="2000" b="1" dirty="0">
                <a:latin typeface="Arial" charset="0"/>
              </a:rPr>
              <a:t>65-51-H/01 </a:t>
            </a:r>
            <a:r>
              <a:rPr lang="cs-CZ" sz="2000" b="1" dirty="0" smtClean="0">
                <a:latin typeface="Arial" charset="0"/>
              </a:rPr>
              <a:t>Kuchař-číšník</a:t>
            </a:r>
            <a:r>
              <a:rPr lang="cs-CZ" sz="1600" dirty="0">
                <a:latin typeface="Arial" charset="0"/>
              </a:rPr>
              <a:t>	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123" name="Obdélník 3"/>
          <p:cNvSpPr>
            <a:spLocks noChangeArrowheads="1"/>
          </p:cNvSpPr>
          <p:nvPr/>
        </p:nvSpPr>
        <p:spPr bwMode="auto">
          <a:xfrm>
            <a:off x="539750" y="260350"/>
            <a:ext cx="79930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Formát SOP</a:t>
            </a:r>
            <a:endParaRPr lang="cs-CZ" sz="2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1196752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Písmo </a:t>
            </a:r>
            <a:r>
              <a:rPr lang="cs-CZ" sz="2400" b="1" dirty="0" err="1" smtClean="0">
                <a:latin typeface="Arial" charset="0"/>
              </a:rPr>
              <a:t>Ariel</a:t>
            </a:r>
            <a:r>
              <a:rPr lang="cs-CZ" sz="2400" b="1" dirty="0" smtClean="0">
                <a:latin typeface="Arial" charset="0"/>
              </a:rPr>
              <a:t>, běžný text - velikost písma 12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Rovnání textu do bloků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Jednoduché řádkování</a:t>
            </a:r>
            <a:endParaRPr lang="cs-CZ" sz="2400" b="1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Používat tabulátory, ne opakovaně mezerník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Až </a:t>
            </a:r>
            <a:r>
              <a:rPr lang="cs-CZ" sz="2400" b="1" u="sng" dirty="0" smtClean="0">
                <a:latin typeface="Arial" charset="0"/>
              </a:rPr>
              <a:t>ZA</a:t>
            </a:r>
            <a:r>
              <a:rPr lang="cs-CZ" sz="2400" b="1" dirty="0" smtClean="0">
                <a:latin typeface="Arial" charset="0"/>
              </a:rPr>
              <a:t> každým interpunkčním znamínkem je mezera (u pomlčky z obou stran)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Číslovat stránky práce</a:t>
            </a:r>
          </a:p>
        </p:txBody>
      </p:sp>
      <p:pic>
        <p:nvPicPr>
          <p:cNvPr id="5130" name="Picture 10" descr="C:\Users\souhorky\AppData\Local\Microsoft\Windows\Temporary Internet Files\Content.IE5\9KDWUIWT\MC90021769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636912"/>
            <a:ext cx="2983463" cy="3035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charakteristiky pokrmů a nápojů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1124744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Zpracovat  zvlášť pokrmy a nápoje.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U pokrmů uvést i charakteristiky všech příloh.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Vzor charakteristik najdete:</a:t>
            </a:r>
          </a:p>
          <a:p>
            <a:pPr marL="457200" indent="-457200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- v Recepturách teplých pokrmů</a:t>
            </a:r>
          </a:p>
          <a:p>
            <a:pPr marL="457200" indent="-457200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- v odborné literatuře a časopisech</a:t>
            </a:r>
          </a:p>
          <a:p>
            <a:pPr marL="457200" indent="-457200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- nápoje i v letácích specializovaných prodejen a supermarketů</a:t>
            </a:r>
          </a:p>
          <a:p>
            <a:pPr marL="457200" indent="-457200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- na internetu si vždy ověřujte alespoň 2 zdroje (důvěryhodnost)</a:t>
            </a:r>
          </a:p>
        </p:txBody>
      </p:sp>
      <p:pic>
        <p:nvPicPr>
          <p:cNvPr id="1027" name="Picture 3" descr="C:\Users\souhorky\AppData\Local\Microsoft\Windows\Temporary Internet Files\Content.IE5\YPL45CW3\MP900438778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1628800"/>
            <a:ext cx="2160240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charakteristiky pokrmů a nápojů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908720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Do charakteristiky pokrmu patří:</a:t>
            </a:r>
            <a:endParaRPr lang="cs-CZ" sz="22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Vzhled (popis) 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Mozajka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Konzistence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Vůně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Chuť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POZOR, charakteristika není technologický postup!</a:t>
            </a:r>
          </a:p>
        </p:txBody>
      </p:sp>
      <p:pic>
        <p:nvPicPr>
          <p:cNvPr id="7" name="Obrázek 6" descr="https://fbcdn-sphotos-b-a.akamaihd.net/hphotos-ak-frc1/1005060_497429590348753_564617332_n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908720"/>
            <a:ext cx="281558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Obrázek 9" descr="https://fbcdn-sphotos-g-a.akamaihd.net/hphotos-ak-frc1/1005067_497429657015413_1085248350_n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2276872"/>
            <a:ext cx="271780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Obrázek 10" descr="https://fbcdn-sphotos-b-a.akamaihd.net/hphotos-ak-prn1/1011752_497429690348743_767622465_n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3429000"/>
            <a:ext cx="231140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charakteristiky pokrmů a nápojů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908720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Příklad charakteristiky pokrmu Roštěná po Rusku:</a:t>
            </a:r>
          </a:p>
          <a:p>
            <a:pPr marL="14288" indent="-14288" algn="just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Dozlatova opečený plátek roštěné přelitý středně hustou smetanovou šťávou s vložkou restovaných žampiónů. Na vrchu dekorace opečeným keksem slaniny, sterilovanou řepou a strouhaným křenem. Šťáva je smetanově nažloutlá, jemně nakyslá. Vůně a chuť je typicky masitá, příjemná, harmonická ve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všech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přísadách,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přiměřeně slaná.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charakteristiky pokrmů a nápojů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908720"/>
            <a:ext cx="8568952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Do charakteristiky nápojů patří:</a:t>
            </a:r>
            <a:endParaRPr lang="cs-CZ" sz="22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Druh nápoje, zařazení do kategorie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Vzhled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Buket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Chuť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Alkohol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Pravidla pro servis – sklo, teplota, servis…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Doporučené kombinace s pokrmy</a:t>
            </a:r>
          </a:p>
        </p:txBody>
      </p:sp>
      <p:pic>
        <p:nvPicPr>
          <p:cNvPr id="12" name="Obrázek 11" descr="foto0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980728"/>
            <a:ext cx="2752725" cy="2064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Obrázek 12" descr="https://fbcdn-sphotos-b-a.akamaihd.net/hphotos-ak-frc1/249025_470022126422833_484702545_n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2276872"/>
            <a:ext cx="280831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Obrázek 13" descr="https://fbcdn-sphotos-f-a.akamaihd.net/hphotos-ak-ash4/249025_470022119756167_1534448262_n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3429000"/>
            <a:ext cx="2692896" cy="223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charakteristiky pokrmů a nápojů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1124744"/>
            <a:ext cx="8568952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200" b="1" u="sng" dirty="0" smtClean="0">
                <a:latin typeface="Arial" pitchFamily="34" charset="0"/>
                <a:cs typeface="Arial" pitchFamily="34" charset="0"/>
              </a:rPr>
              <a:t>Příklad charakteristiky </a:t>
            </a:r>
            <a:r>
              <a:rPr lang="cs-CZ" sz="2200" b="1" u="sng" dirty="0" smtClean="0">
                <a:latin typeface="Arial" pitchFamily="34" charset="0"/>
                <a:cs typeface="Arial" pitchFamily="34" charset="0"/>
              </a:rPr>
              <a:t>nápoje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Rulandské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šedé, pozdní sběr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, 						2011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Vinařství Baloun</a:t>
            </a:r>
          </a:p>
          <a:p>
            <a:pPr marL="14288" indent="-14288" algn="just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Bílé přírodní víno fermentované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v nerezových tancích.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Suché, alkohol 12,5 %. Odrůdová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, středně výrazná, přesto harmonická vůně s charakteristickým aroma máslového pečiva, citrusů a bílých broskví. Šťavnatá, čistá a svěží chuť se středně plným závěrem a decentními tóny zralých hroznů a čerstvých hrušek.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Doporučený servis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při teplotě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10–12° a kombinace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s pokrmy z ryb.</a:t>
            </a:r>
          </a:p>
          <a:p>
            <a:pPr marL="14288" indent="-14288" algn="just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71600" y="332656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na internetových stránkách školy:</a:t>
            </a:r>
            <a:endParaRPr lang="cs-CZ" sz="32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2060848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cs-CZ" sz="3200" b="1" u="sng" dirty="0" smtClean="0">
                <a:latin typeface="Arial" charset="0"/>
              </a:rPr>
              <a:t>http://www.</a:t>
            </a:r>
            <a:r>
              <a:rPr lang="cs-CZ" sz="3200" b="1" u="sng" dirty="0" err="1" smtClean="0">
                <a:latin typeface="Arial" charset="0"/>
              </a:rPr>
              <a:t>souhorky.cz</a:t>
            </a:r>
            <a:r>
              <a:rPr lang="cs-CZ" sz="3200" b="1" u="sng" dirty="0" smtClean="0">
                <a:latin typeface="Arial" charset="0"/>
              </a:rPr>
              <a:t>/</a:t>
            </a:r>
            <a:r>
              <a:rPr lang="cs-CZ" sz="3200" b="1" u="sng" dirty="0" err="1" smtClean="0">
                <a:latin typeface="Arial" charset="0"/>
              </a:rPr>
              <a:t>vyukdok.php</a:t>
            </a:r>
            <a:endParaRPr lang="cs-CZ" sz="3200" b="1" dirty="0" smtClean="0">
              <a:latin typeface="Arial" charset="0"/>
            </a:endParaRPr>
          </a:p>
        </p:txBody>
      </p:sp>
      <p:pic>
        <p:nvPicPr>
          <p:cNvPr id="32771" name="Picture 3" descr="logo gre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356992"/>
            <a:ext cx="492765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251520" y="0"/>
            <a:ext cx="6768405" cy="62642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cs-CZ" sz="2400" b="1" dirty="0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</a:pPr>
            <a:endParaRPr lang="cs-CZ" sz="1000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2400" b="1" dirty="0" smtClean="0">
                <a:latin typeface="Arial" charset="0"/>
                <a:cs typeface="Arial" charset="0"/>
              </a:rPr>
              <a:t>WE ARE THE CHAMPIONS!</a:t>
            </a:r>
          </a:p>
          <a:p>
            <a:pPr marL="0" indent="0" eaLnBrk="1" hangingPunct="1"/>
            <a:endParaRPr lang="cs-CZ" sz="44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9600" b="1" dirty="0" smtClean="0">
                <a:latin typeface="Arial" charset="0"/>
                <a:cs typeface="Arial" charset="0"/>
                <a:sym typeface="Wingdings" pitchFamily="2" charset="2"/>
              </a:rPr>
              <a:t> </a:t>
            </a:r>
            <a:endParaRPr lang="cs-CZ" sz="96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endParaRPr lang="cs-CZ" sz="32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5400" b="1" dirty="0" smtClean="0">
                <a:latin typeface="Arial" charset="0"/>
                <a:cs typeface="Arial" charset="0"/>
              </a:rPr>
              <a:t>END</a:t>
            </a:r>
          </a:p>
          <a:p>
            <a:pPr marL="0" indent="0" eaLnBrk="1" hangingPunct="1"/>
            <a:endParaRPr lang="cs-CZ" sz="54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dirty="0" smtClean="0">
                <a:latin typeface="Arial" charset="0"/>
                <a:cs typeface="Arial" charset="0"/>
              </a:rPr>
              <a:t>	   </a:t>
            </a:r>
          </a:p>
          <a:p>
            <a:pPr marL="0" indent="0"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915816" y="3645024"/>
            <a:ext cx="6948264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200" b="1" u="sng" dirty="0" smtClean="0">
                <a:latin typeface="Arial" charset="0"/>
              </a:rPr>
              <a:t>Zdroje:</a:t>
            </a:r>
          </a:p>
          <a:p>
            <a:pPr marL="457200" indent="-457200">
              <a:lnSpc>
                <a:spcPct val="150000"/>
              </a:lnSpc>
            </a:pPr>
            <a:r>
              <a:rPr lang="cs-CZ" sz="1100" dirty="0" smtClean="0">
                <a:latin typeface="Arial" charset="0"/>
              </a:rPr>
              <a:t>http://www.</a:t>
            </a:r>
            <a:r>
              <a:rPr lang="cs-CZ" sz="1100" dirty="0" err="1" smtClean="0">
                <a:latin typeface="Arial" charset="0"/>
              </a:rPr>
              <a:t>global</a:t>
            </a:r>
            <a:r>
              <a:rPr lang="cs-CZ" sz="1100" dirty="0" smtClean="0">
                <a:latin typeface="Arial" charset="0"/>
              </a:rPr>
              <a:t>-</a:t>
            </a:r>
            <a:r>
              <a:rPr lang="cs-CZ" sz="1100" dirty="0" err="1" smtClean="0">
                <a:latin typeface="Arial" charset="0"/>
              </a:rPr>
              <a:t>wines.cz</a:t>
            </a:r>
            <a:r>
              <a:rPr lang="cs-CZ" sz="1100" dirty="0" smtClean="0">
                <a:latin typeface="Arial" charset="0"/>
              </a:rPr>
              <a:t>/</a:t>
            </a:r>
            <a:r>
              <a:rPr lang="cs-CZ" sz="1100" dirty="0" err="1" smtClean="0">
                <a:latin typeface="Arial" charset="0"/>
              </a:rPr>
              <a:t>rulandske</a:t>
            </a:r>
            <a:r>
              <a:rPr lang="cs-CZ" sz="1100" dirty="0" smtClean="0">
                <a:latin typeface="Arial" charset="0"/>
              </a:rPr>
              <a:t>-sede-</a:t>
            </a:r>
            <a:r>
              <a:rPr lang="cs-CZ" sz="1100" dirty="0" err="1" smtClean="0">
                <a:latin typeface="Arial" charset="0"/>
              </a:rPr>
              <a:t>pozdni</a:t>
            </a:r>
            <a:r>
              <a:rPr lang="cs-CZ" sz="1100" dirty="0" smtClean="0">
                <a:latin typeface="Arial" charset="0"/>
              </a:rPr>
              <a:t>-sber2011-</a:t>
            </a:r>
            <a:r>
              <a:rPr lang="cs-CZ" sz="1100" dirty="0" err="1" smtClean="0">
                <a:latin typeface="Arial" charset="0"/>
              </a:rPr>
              <a:t>vinarstvi</a:t>
            </a:r>
            <a:r>
              <a:rPr lang="cs-CZ" sz="1100" dirty="0" smtClean="0">
                <a:latin typeface="Arial" charset="0"/>
              </a:rPr>
              <a:t>-baloun#</a:t>
            </a:r>
            <a:r>
              <a:rPr lang="cs-CZ" sz="1100" dirty="0" err="1" smtClean="0">
                <a:latin typeface="Arial" charset="0"/>
              </a:rPr>
              <a:t>podrobne</a:t>
            </a:r>
            <a:r>
              <a:rPr lang="cs-CZ" sz="1100" dirty="0" smtClean="0">
                <a:latin typeface="Arial" charset="0"/>
              </a:rPr>
              <a:t>-informace</a:t>
            </a:r>
            <a:endParaRPr lang="cs-CZ" sz="1100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http</a:t>
            </a:r>
            <a:r>
              <a:rPr lang="cs-CZ" sz="2200" dirty="0" smtClean="0">
                <a:latin typeface="Arial" charset="0"/>
              </a:rPr>
              <a:t>://www.</a:t>
            </a:r>
            <a:r>
              <a:rPr lang="cs-CZ" sz="2200" dirty="0" err="1" smtClean="0">
                <a:latin typeface="Arial" charset="0"/>
              </a:rPr>
              <a:t>souhorky.cz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ucebnice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sthlavni.htm</a:t>
            </a:r>
            <a:endParaRPr lang="cs-CZ" sz="2200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Salač G., Stolničení, Fortuna Praha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Kliparty – free Office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Fotografie – archiv školy SOŠ a SOU Horky n/J</a:t>
            </a:r>
            <a:endParaRPr lang="cs-CZ" sz="2200" dirty="0">
              <a:latin typeface="Arial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699792" y="2132856"/>
            <a:ext cx="6444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solidFill>
                  <a:schemeClr val="bg1"/>
                </a:solidFill>
                <a:latin typeface="Arial" charset="0"/>
              </a:rPr>
              <a:t>Vypracovala:   </a:t>
            </a:r>
            <a:r>
              <a:rPr lang="cs-CZ" sz="2400" b="1" dirty="0" smtClean="0">
                <a:latin typeface="Arial" charset="0"/>
              </a:rPr>
              <a:t>Ing. Romana Niklová</a:t>
            </a:r>
            <a:endParaRPr lang="cs-CZ" sz="2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lonadumu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sablonadumu</Template>
  <TotalTime>2726</TotalTime>
  <Words>297</Words>
  <Application>Microsoft Office PowerPoint</Application>
  <PresentationFormat>Předvádění na obrazovce (4:3)</PresentationFormat>
  <Paragraphs>125</Paragraphs>
  <Slides>9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sablonadumu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souhorky</dc:creator>
  <cp:lastModifiedBy>souhorky</cp:lastModifiedBy>
  <cp:revision>354</cp:revision>
  <dcterms:created xsi:type="dcterms:W3CDTF">2012-07-03T06:04:02Z</dcterms:created>
  <dcterms:modified xsi:type="dcterms:W3CDTF">2013-06-22T19:47:10Z</dcterms:modified>
</cp:coreProperties>
</file>