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60" r:id="rId4"/>
    <p:sldId id="265" r:id="rId5"/>
    <p:sldId id="266" r:id="rId6"/>
    <p:sldId id="267" r:id="rId7"/>
    <p:sldId id="264" r:id="rId8"/>
    <p:sldId id="258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66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9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18EC203-204A-4041-8A51-A9B13799BC7D}" type="datetimeFigureOut">
              <a:rPr lang="cs-CZ"/>
              <a:pPr>
                <a:defRPr/>
              </a:pPr>
              <a:t>23.6.2013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8746D304-00AD-46DC-9AA2-DE5159816E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D59C3B-B936-405A-ACCF-AE7E6C724D22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3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6</a:t>
            </a:fld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7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7"/>
          <p:cNvSpPr/>
          <p:nvPr/>
        </p:nvSpPr>
        <p:spPr>
          <a:xfrm>
            <a:off x="4763" y="-1588"/>
            <a:ext cx="9145587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logo g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5888"/>
            <a:ext cx="2000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179388" y="1263650"/>
            <a:ext cx="50419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Střední odborná škola a Střední odborné učiliště</a:t>
            </a:r>
          </a:p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Horky nad Jizerou 35</a:t>
            </a: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cs-CZ" sz="1400" dirty="0" smtClean="0">
                <a:latin typeface="Arial" pitchFamily="34" charset="0"/>
                <a:cs typeface="Arial" pitchFamily="34" charset="0"/>
              </a:rPr>
              <a:t>Registrační číslo projektu:  CZ.1.07/1.5.00/34.0985</a:t>
            </a:r>
          </a:p>
          <a:p>
            <a:pPr eaLnBrk="1" hangingPunct="1">
              <a:defRPr/>
            </a:pPr>
            <a:endParaRPr lang="cs-CZ" sz="160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539750" y="260350"/>
            <a:ext cx="3455988" cy="2952750"/>
          </a:xfrm>
          <a:prstGeom prst="rect">
            <a:avLst/>
          </a:prstGeom>
        </p:spPr>
        <p:txBody>
          <a:bodyPr/>
          <a:lstStyle>
            <a:lvl1pPr>
              <a:defRPr sz="1800" b="0" i="0" baseline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1" name="Zástupný symbol pro obrázek 10"/>
          <p:cNvSpPr>
            <a:spLocks noGrp="1" noChangeAspect="1"/>
          </p:cNvSpPr>
          <p:nvPr>
            <p:ph type="pic" sz="quarter" idx="11"/>
          </p:nvPr>
        </p:nvSpPr>
        <p:spPr>
          <a:xfrm>
            <a:off x="4356100" y="3284538"/>
            <a:ext cx="4537075" cy="3240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954713"/>
            <a:ext cx="3575050" cy="90328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954713"/>
            <a:ext cx="9145588" cy="90328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6" r:id="rId2"/>
    <p:sldLayoutId id="2147483878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1"/>
          <p:cNvSpPr txBox="1">
            <a:spLocks noChangeArrowheads="1"/>
          </p:cNvSpPr>
          <p:nvPr/>
        </p:nvSpPr>
        <p:spPr bwMode="auto">
          <a:xfrm>
            <a:off x="4211960" y="3140968"/>
            <a:ext cx="514806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Předmět:	Stolničení	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Ročník: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3. 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Téma: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cs-CZ" sz="2000" b="1" dirty="0" smtClean="0">
                <a:solidFill>
                  <a:schemeClr val="bg1"/>
                </a:solidFill>
              </a:rPr>
              <a:t>ouborné práce celků</a:t>
            </a: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</a:rPr>
              <a:t>		gastronomie</a:t>
            </a:r>
            <a:endParaRPr lang="cs-CZ" sz="2000" b="1" dirty="0">
              <a:solidFill>
                <a:schemeClr val="bg1"/>
              </a:solidFill>
            </a:endParaRP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Vypracovali: Ing</a:t>
            </a:r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. Romana Niklová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Materiál:      </a:t>
            </a:r>
            <a:r>
              <a:rPr lang="cs-CZ" sz="2000" b="1" i="1" dirty="0" smtClean="0">
                <a:solidFill>
                  <a:schemeClr val="bg1"/>
                </a:solidFill>
              </a:rPr>
              <a:t>VY_32_INOVACE_348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Datum: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10.10.2012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Anotace: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Banket – Cíl práce</a:t>
            </a: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		a charakteristika příležitosti</a:t>
            </a: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				</a:t>
            </a:r>
            <a:endParaRPr lang="cs-CZ" sz="36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</a:t>
            </a: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179512" y="2060848"/>
            <a:ext cx="48013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>
                <a:latin typeface="Arial" charset="0"/>
              </a:rPr>
              <a:t>Obor: </a:t>
            </a:r>
            <a:r>
              <a:rPr lang="cs-CZ" sz="2000" dirty="0">
                <a:latin typeface="Arial" charset="0"/>
              </a:rPr>
              <a:t>	</a:t>
            </a:r>
            <a:r>
              <a:rPr lang="cs-CZ" sz="2000" b="1" dirty="0">
                <a:latin typeface="Arial" charset="0"/>
              </a:rPr>
              <a:t>65-51-H/01 </a:t>
            </a:r>
            <a:r>
              <a:rPr lang="cs-CZ" sz="2000" b="1" dirty="0" smtClean="0">
                <a:latin typeface="Arial" charset="0"/>
              </a:rPr>
              <a:t>Kuchař-číšník</a:t>
            </a:r>
            <a:r>
              <a:rPr lang="cs-CZ" sz="1600" dirty="0">
                <a:latin typeface="Arial" charset="0"/>
              </a:rPr>
              <a:t>	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123" name="Obdélník 3"/>
          <p:cNvSpPr>
            <a:spLocks noChangeArrowheads="1"/>
          </p:cNvSpPr>
          <p:nvPr/>
        </p:nvSpPr>
        <p:spPr bwMode="auto">
          <a:xfrm>
            <a:off x="539750" y="260350"/>
            <a:ext cx="7993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Formát SOP</a:t>
            </a:r>
            <a:endParaRPr lang="cs-CZ" sz="2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119675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Písmo </a:t>
            </a:r>
            <a:r>
              <a:rPr lang="cs-CZ" sz="2400" b="1" dirty="0" err="1" smtClean="0">
                <a:latin typeface="Arial" charset="0"/>
              </a:rPr>
              <a:t>Ariel</a:t>
            </a:r>
            <a:r>
              <a:rPr lang="cs-CZ" sz="2400" b="1" dirty="0" smtClean="0">
                <a:latin typeface="Arial" charset="0"/>
              </a:rPr>
              <a:t>, běžný text - velikost písma 12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Rovnání textu do bloků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Jednoduché řádkování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Používat tabulátory, ne opakovaně mezerník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Až </a:t>
            </a:r>
            <a:r>
              <a:rPr lang="cs-CZ" sz="2400" b="1" u="sng" dirty="0" smtClean="0">
                <a:latin typeface="Arial" charset="0"/>
              </a:rPr>
              <a:t>ZA</a:t>
            </a:r>
            <a:r>
              <a:rPr lang="cs-CZ" sz="2400" b="1" dirty="0" smtClean="0">
                <a:latin typeface="Arial" charset="0"/>
              </a:rPr>
              <a:t> každým interpunkčním znamínkem je mezera (u pomlčky z obou stran)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Číslovat stránky práce</a:t>
            </a:r>
          </a:p>
        </p:txBody>
      </p:sp>
      <p:pic>
        <p:nvPicPr>
          <p:cNvPr id="5130" name="Picture 10" descr="C:\Users\souhorky\AppData\Local\Microsoft\Windows\Temporary Internet Files\Content.IE5\9KDWUIWT\MC9002176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636912"/>
            <a:ext cx="2983463" cy="3035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395536" y="0"/>
            <a:ext cx="79914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67544" y="260648"/>
            <a:ext cx="81003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 </a:t>
            </a:r>
            <a:r>
              <a:rPr lang="cs-CZ" sz="3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cíl práce</a:t>
            </a:r>
            <a:endParaRPr lang="cs-CZ" sz="3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1052736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Rozsah minimálně 10 vět!!!!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Důvod vypracování (scénář banketu pro závěrečné zkoušky oboru … podle jednotného zadání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Předpoklad získaných odborných kompetencí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Předpoklad získání  a posílení dalších znalostí a dovedností (ICT, EKO, UCT…)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Mezipředmětové vztahy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Přidaná hodnota práce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souhorky\AppData\Local\Microsoft\Windows\Temporary Internet Files\Content.IE5\YPL45CW3\MC9002328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4754" y="3501008"/>
            <a:ext cx="2699654" cy="3093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395536" y="0"/>
            <a:ext cx="79914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67544" y="260648"/>
            <a:ext cx="81003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 </a:t>
            </a:r>
            <a:r>
              <a:rPr lang="cs-CZ" sz="3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cíl práce</a:t>
            </a:r>
            <a:endParaRPr lang="cs-CZ" sz="3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764704"/>
            <a:ext cx="856895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200" b="1" dirty="0" smtClean="0">
                <a:latin typeface="Arial" pitchFamily="34" charset="0"/>
                <a:cs typeface="Arial" pitchFamily="34" charset="0"/>
              </a:rPr>
              <a:t>Příklad žákovského stanovení cílů:</a:t>
            </a:r>
          </a:p>
          <a:p>
            <a:pPr algn="ctr"/>
            <a:endParaRPr lang="cs-CZ" sz="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cs-CZ" sz="2200" dirty="0" smtClean="0">
                <a:latin typeface="Arial" pitchFamily="34" charset="0"/>
                <a:cs typeface="Arial" pitchFamily="34" charset="0"/>
              </a:rPr>
              <a:t>Samostatnou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odbornou práci vypracovávám kvůli uspěnému zakončení závěrečných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zkoušek. Pomůže mi hlavně v předmětu Stolničení. Téma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jsem si nevolila sama, ale bylo mi přidělené.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Práci píši i z důvodu, že doufám v její využití v mém budoucím povolání. Myslím, že by se mi tato práce mohla v budoucím životě hodit. Je velmi obšírná a mnoho věcí z ní někdy určitě využiji.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cs-CZ" sz="2200" dirty="0" smtClean="0">
                <a:latin typeface="Arial" pitchFamily="34" charset="0"/>
                <a:cs typeface="Arial" pitchFamily="34" charset="0"/>
              </a:rPr>
              <a:t>Naučím se sestavovat banketní menu. Tyto znalosti mi jistě pomohou se shánění práce v mém oboru. Při sestavování banketu si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ověřím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znalosti v mnoha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odvětvích např.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sestavování MENU pro různé příležitosti, sezónnost a období.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Procvičím charakteristiky nápojů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pokrmů.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Tento úkol mi pomůže se zdokonalením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mé práce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s PC zejména v Microsoft Office.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Dalším mým cílem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je zvědavost, zda jsem schopna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uspět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a poprat se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prací tak, abych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prospěla. </a:t>
            </a:r>
            <a:endParaRPr lang="cs-CZ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ouhorky\AppData\Local\Microsoft\Windows\Temporary Internet Files\Content.IE5\XO82L8MY\MP90044912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04664"/>
            <a:ext cx="1988840" cy="1988840"/>
          </a:xfrm>
          <a:prstGeom prst="rect">
            <a:avLst/>
          </a:prstGeom>
          <a:noFill/>
        </p:spPr>
      </p:pic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395536" y="0"/>
            <a:ext cx="79914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67544" y="260648"/>
            <a:ext cx="81003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 </a:t>
            </a:r>
            <a:r>
              <a:rPr lang="cs-CZ" sz="3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charakteristika příležitosti</a:t>
            </a:r>
            <a:endParaRPr lang="cs-CZ" sz="3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1484784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Rozsah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minimálně 10 vět!!!!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Rozbor příležitosti z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hlediska: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téma banketu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termínu konání banketu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složení společnosti hostů</a:t>
            </a: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základních informací o firmě, pro kterou je banket pořádán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lokality, kde se banket pořádá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naší provozovny</a:t>
            </a:r>
          </a:p>
        </p:txBody>
      </p:sp>
      <p:pic>
        <p:nvPicPr>
          <p:cNvPr id="2050" name="Picture 2" descr="C:\Users\souhorky\AppData\Local\Microsoft\Windows\Temporary Internet Files\Content.IE5\YPL45CW3\MC9003049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60648"/>
            <a:ext cx="1769364" cy="1829714"/>
          </a:xfrm>
          <a:prstGeom prst="rect">
            <a:avLst/>
          </a:prstGeom>
          <a:noFill/>
        </p:spPr>
      </p:pic>
      <p:pic>
        <p:nvPicPr>
          <p:cNvPr id="2052" name="Picture 4" descr="C:\Users\souhorky\AppData\Local\Microsoft\Windows\Temporary Internet Files\Content.IE5\XO82L8MY\MP900400125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4509120"/>
            <a:ext cx="1400932" cy="2100372"/>
          </a:xfrm>
          <a:prstGeom prst="rect">
            <a:avLst/>
          </a:prstGeom>
          <a:noFill/>
        </p:spPr>
      </p:pic>
      <p:pic>
        <p:nvPicPr>
          <p:cNvPr id="2055" name="Picture 7" descr="C:\Users\souhorky\AppData\Local\Microsoft\Windows\Temporary Internet Files\Content.IE5\XO82L8MY\MC90023527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2348880"/>
            <a:ext cx="1692554" cy="1835201"/>
          </a:xfrm>
          <a:prstGeom prst="rect">
            <a:avLst/>
          </a:prstGeom>
          <a:noFill/>
        </p:spPr>
      </p:pic>
      <p:pic>
        <p:nvPicPr>
          <p:cNvPr id="2056" name="Picture 8" descr="C:\Users\souhorky\AppData\Local\Microsoft\Windows\Temporary Internet Files\Content.IE5\VR64KB3N\MP900449044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2132856"/>
            <a:ext cx="1728192" cy="1728192"/>
          </a:xfrm>
          <a:prstGeom prst="rect">
            <a:avLst/>
          </a:prstGeom>
          <a:noFill/>
        </p:spPr>
      </p:pic>
      <p:pic>
        <p:nvPicPr>
          <p:cNvPr id="2057" name="Picture 9" descr="C:\Users\souhorky\AppData\Local\Microsoft\Windows\Temporary Internet Files\Content.IE5\XO82L8MY\MP900422657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60032" y="4581128"/>
            <a:ext cx="1835696" cy="12276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395536" y="0"/>
            <a:ext cx="79914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67544" y="260648"/>
            <a:ext cx="81003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 </a:t>
            </a:r>
            <a:r>
              <a:rPr lang="cs-CZ" sz="3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cs-CZ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gastronomické aspekty příležitosti</a:t>
            </a:r>
            <a:endParaRPr lang="cs-CZ" sz="28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1520" y="980728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Rozsah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minimálně 10 vět!!!!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Rozbor příležitosti z hlediska gastronomického pohledu: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na tradice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na sezónnost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na region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- na společnost hostů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Vždy zohlednit suroviny, pokrmy i TÚ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endParaRPr lang="cs-CZ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souhorky\AppData\Local\Microsoft\Windows\Temporary Internet Files\Content.IE5\YPL45CW3\MC90043633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00" y="332656"/>
            <a:ext cx="1714500" cy="1714500"/>
          </a:xfrm>
          <a:prstGeom prst="rect">
            <a:avLst/>
          </a:prstGeom>
          <a:noFill/>
        </p:spPr>
      </p:pic>
      <p:pic>
        <p:nvPicPr>
          <p:cNvPr id="3075" name="Picture 3" descr="C:\Users\souhorky\AppData\Local\Microsoft\Windows\Temporary Internet Files\Content.IE5\YPL45CW3\MP90040017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132856"/>
            <a:ext cx="1916832" cy="1916832"/>
          </a:xfrm>
          <a:prstGeom prst="rect">
            <a:avLst/>
          </a:prstGeom>
          <a:noFill/>
        </p:spPr>
      </p:pic>
      <p:pic>
        <p:nvPicPr>
          <p:cNvPr id="3077" name="Picture 5" descr="C:\Users\souhorky\AppData\Local\Microsoft\Windows\Temporary Internet Files\Content.IE5\FQ367PPU\MC90033817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2132856"/>
            <a:ext cx="1494130" cy="1836115"/>
          </a:xfrm>
          <a:prstGeom prst="rect">
            <a:avLst/>
          </a:prstGeom>
          <a:noFill/>
        </p:spPr>
      </p:pic>
      <p:pic>
        <p:nvPicPr>
          <p:cNvPr id="3078" name="Picture 6" descr="C:\Users\souhorky\AppData\Local\Microsoft\Windows\Temporary Internet Files\Content.IE5\VR64KB3N\MC90044187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4509120"/>
            <a:ext cx="1917700" cy="1689100"/>
          </a:xfrm>
          <a:prstGeom prst="rect">
            <a:avLst/>
          </a:prstGeom>
          <a:noFill/>
        </p:spPr>
      </p:pic>
      <p:pic>
        <p:nvPicPr>
          <p:cNvPr id="3079" name="Picture 7" descr="C:\Users\souhorky\AppData\Local\Microsoft\Windows\Temporary Internet Files\Content.IE5\XO82L8MY\MP900400614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576" y="4653136"/>
            <a:ext cx="1656184" cy="2070736"/>
          </a:xfrm>
          <a:prstGeom prst="rect">
            <a:avLst/>
          </a:prstGeom>
          <a:noFill/>
        </p:spPr>
      </p:pic>
      <p:pic>
        <p:nvPicPr>
          <p:cNvPr id="3080" name="Picture 8" descr="C:\Users\souhorky\AppData\Local\Microsoft\Windows\Temporary Internet Files\Content.IE5\XO82L8MY\MC900349423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4437112"/>
            <a:ext cx="2520280" cy="1655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971600" y="332656"/>
            <a:ext cx="698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Příklad</a:t>
            </a:r>
          </a:p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 internetových stránkách školy:</a:t>
            </a:r>
            <a:endParaRPr lang="cs-CZ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9512" y="206084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</a:pPr>
            <a:r>
              <a:rPr lang="cs-CZ" sz="3200" b="1" u="sng" dirty="0" smtClean="0">
                <a:latin typeface="Arial" charset="0"/>
              </a:rPr>
              <a:t>http://www.</a:t>
            </a:r>
            <a:r>
              <a:rPr lang="cs-CZ" sz="3200" b="1" u="sng" dirty="0" err="1" smtClean="0">
                <a:latin typeface="Arial" charset="0"/>
              </a:rPr>
              <a:t>souhorky.cz</a:t>
            </a:r>
            <a:r>
              <a:rPr lang="cs-CZ" sz="3200" b="1" u="sng" dirty="0" smtClean="0">
                <a:latin typeface="Arial" charset="0"/>
              </a:rPr>
              <a:t>/</a:t>
            </a:r>
            <a:r>
              <a:rPr lang="cs-CZ" sz="3200" b="1" u="sng" dirty="0" err="1" smtClean="0">
                <a:latin typeface="Arial" charset="0"/>
              </a:rPr>
              <a:t>vyukdok.php</a:t>
            </a:r>
            <a:endParaRPr lang="cs-CZ" sz="3200" b="1" dirty="0" smtClean="0">
              <a:latin typeface="Arial" charset="0"/>
            </a:endParaRPr>
          </a:p>
        </p:txBody>
      </p:sp>
      <p:pic>
        <p:nvPicPr>
          <p:cNvPr id="32771" name="Picture 3" descr="logo gre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356992"/>
            <a:ext cx="49276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text 1"/>
          <p:cNvSpPr>
            <a:spLocks noGrp="1"/>
          </p:cNvSpPr>
          <p:nvPr>
            <p:ph type="body" sz="quarter" idx="10"/>
          </p:nvPr>
        </p:nvSpPr>
        <p:spPr bwMode="auto">
          <a:xfrm>
            <a:off x="251520" y="0"/>
            <a:ext cx="6768405" cy="62642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endParaRPr lang="cs-CZ" sz="2400" b="1" dirty="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</a:pPr>
            <a:endParaRPr lang="cs-CZ" sz="1000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2400" b="1" dirty="0" smtClean="0">
                <a:latin typeface="Arial" charset="0"/>
                <a:cs typeface="Arial" charset="0"/>
              </a:rPr>
              <a:t>WE ARE THE CHAMPIONS!</a:t>
            </a:r>
          </a:p>
          <a:p>
            <a:pPr marL="0" indent="0" eaLnBrk="1" hangingPunct="1"/>
            <a:endParaRPr lang="cs-CZ" sz="44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9600" b="1" dirty="0" smtClean="0">
                <a:latin typeface="Arial" charset="0"/>
                <a:cs typeface="Arial" charset="0"/>
                <a:sym typeface="Wingdings" pitchFamily="2" charset="2"/>
              </a:rPr>
              <a:t> </a:t>
            </a:r>
            <a:endParaRPr lang="cs-CZ" sz="96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endParaRPr lang="cs-CZ" sz="32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5400" b="1" dirty="0" smtClean="0">
                <a:latin typeface="Arial" charset="0"/>
                <a:cs typeface="Arial" charset="0"/>
              </a:rPr>
              <a:t>END</a:t>
            </a:r>
          </a:p>
          <a:p>
            <a:pPr marL="0" indent="0" eaLnBrk="1" hangingPunct="1"/>
            <a:endParaRPr lang="cs-CZ" sz="54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dirty="0" smtClean="0">
                <a:latin typeface="Arial" charset="0"/>
                <a:cs typeface="Arial" charset="0"/>
              </a:rPr>
              <a:t>	   </a:t>
            </a:r>
          </a:p>
          <a:p>
            <a:pPr marL="0" indent="0" eaLnBrk="1" hangingPunct="1"/>
            <a:endParaRPr lang="cs-CZ" dirty="0" smtClean="0">
              <a:latin typeface="Arial" charset="0"/>
              <a:cs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987824" y="3861048"/>
            <a:ext cx="6948264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200" b="1" u="sng" dirty="0" smtClean="0">
                <a:latin typeface="Arial" charset="0"/>
              </a:rPr>
              <a:t>Zdroje: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http://www.</a:t>
            </a:r>
            <a:r>
              <a:rPr lang="cs-CZ" sz="2200" dirty="0" err="1" smtClean="0">
                <a:latin typeface="Arial" charset="0"/>
              </a:rPr>
              <a:t>souhorky.cz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ucebnice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sthlavni.htm</a:t>
            </a:r>
            <a:endParaRPr lang="cs-CZ" sz="2200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Salač G., Stolničení, Fortuna Praha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Kliparty – free Office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Fotografie – archiv školy SOŠ a SOU Horky n/J</a:t>
            </a:r>
            <a:endParaRPr lang="cs-CZ" sz="2200" dirty="0">
              <a:latin typeface="Arial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699792" y="2132856"/>
            <a:ext cx="6444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  <a:latin typeface="Arial" charset="0"/>
              </a:rPr>
              <a:t>Vypracovala:   </a:t>
            </a:r>
            <a:r>
              <a:rPr lang="cs-CZ" sz="2400" b="1" dirty="0" smtClean="0">
                <a:latin typeface="Arial" charset="0"/>
              </a:rPr>
              <a:t>Ing. Romana Niklová</a:t>
            </a:r>
            <a:endParaRPr lang="cs-CZ" sz="24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lonadumu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sablonadumu</Template>
  <TotalTime>2882</TotalTime>
  <Words>358</Words>
  <Application>Microsoft Office PowerPoint</Application>
  <PresentationFormat>Předvádění na obrazovce (4:3)</PresentationFormat>
  <Paragraphs>116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sablonadumu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souhorky</dc:creator>
  <cp:lastModifiedBy>souhorky</cp:lastModifiedBy>
  <cp:revision>392</cp:revision>
  <dcterms:created xsi:type="dcterms:W3CDTF">2012-07-03T06:04:02Z</dcterms:created>
  <dcterms:modified xsi:type="dcterms:W3CDTF">2013-06-23T11:00:46Z</dcterms:modified>
</cp:coreProperties>
</file>