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9" r:id="rId3"/>
    <p:sldId id="260" r:id="rId4"/>
    <p:sldId id="270" r:id="rId5"/>
    <p:sldId id="271" r:id="rId6"/>
    <p:sldId id="272" r:id="rId7"/>
    <p:sldId id="273" r:id="rId8"/>
    <p:sldId id="274" r:id="rId9"/>
    <p:sldId id="264" r:id="rId10"/>
    <p:sldId id="258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66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452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018EC203-204A-4041-8A51-A9B13799BC7D}" type="datetimeFigureOut">
              <a:rPr lang="cs-CZ"/>
              <a:pPr>
                <a:defRPr/>
              </a:pPr>
              <a:t>22.6.2013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8746D304-00AD-46DC-9AA2-DE5159816E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D59C3B-B936-405A-ACCF-AE7E6C724D22}" type="slidenum">
              <a:rPr lang="cs-CZ" smtClean="0"/>
              <a:pPr/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3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5</a:t>
            </a:fld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6</a:t>
            </a:fld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7</a:t>
            </a:fld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8</a:t>
            </a:fld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9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reeform 7"/>
          <p:cNvSpPr/>
          <p:nvPr/>
        </p:nvSpPr>
        <p:spPr>
          <a:xfrm>
            <a:off x="4763" y="-1588"/>
            <a:ext cx="9145587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logo gre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15888"/>
            <a:ext cx="20002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79388" y="1263650"/>
            <a:ext cx="504190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Střední odborná škola a Střední odborné učiliště</a:t>
            </a:r>
          </a:p>
          <a:p>
            <a:pPr eaLnBrk="1" hangingPunct="1"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Horky nad Jizerou 35</a:t>
            </a:r>
          </a:p>
          <a:p>
            <a:pPr eaLnBrk="1" hangingPunct="1"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cs-CZ" sz="1400" dirty="0" smtClean="0">
                <a:latin typeface="Arial" pitchFamily="34" charset="0"/>
                <a:cs typeface="Arial" pitchFamily="34" charset="0"/>
              </a:rPr>
              <a:t>Registrační číslo projektu:  CZ.1.07/1.5.00/34.0985</a:t>
            </a:r>
          </a:p>
          <a:p>
            <a:pPr eaLnBrk="1" hangingPunct="1">
              <a:defRPr/>
            </a:pPr>
            <a:endParaRPr lang="cs-CZ" sz="1600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sle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17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539750" y="260350"/>
            <a:ext cx="3455988" cy="2952750"/>
          </a:xfrm>
          <a:prstGeom prst="rect">
            <a:avLst/>
          </a:prstGeom>
        </p:spPr>
        <p:txBody>
          <a:bodyPr/>
          <a:lstStyle>
            <a:lvl1pPr>
              <a:defRPr sz="1800" b="0" i="0" baseline="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1" name="Zástupný symbol pro obrázek 10"/>
          <p:cNvSpPr>
            <a:spLocks noGrp="1" noChangeAspect="1"/>
          </p:cNvSpPr>
          <p:nvPr>
            <p:ph type="pic" sz="quarter" idx="11"/>
          </p:nvPr>
        </p:nvSpPr>
        <p:spPr>
          <a:xfrm>
            <a:off x="4356100" y="3284538"/>
            <a:ext cx="4537075" cy="32400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954713"/>
            <a:ext cx="3575050" cy="903287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954713"/>
            <a:ext cx="9145588" cy="903287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6" r:id="rId2"/>
    <p:sldLayoutId id="2147483878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ovéPole 1"/>
          <p:cNvSpPr txBox="1">
            <a:spLocks noChangeArrowheads="1"/>
          </p:cNvSpPr>
          <p:nvPr/>
        </p:nvSpPr>
        <p:spPr bwMode="auto">
          <a:xfrm>
            <a:off x="4211960" y="3140968"/>
            <a:ext cx="514806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Předmět:	Stolničení	</a:t>
            </a: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Ročník: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3. </a:t>
            </a:r>
            <a:endParaRPr lang="cs-CZ" sz="20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Téma: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S</a:t>
            </a:r>
            <a:r>
              <a:rPr lang="cs-CZ" sz="2000" b="1" dirty="0" smtClean="0">
                <a:solidFill>
                  <a:schemeClr val="bg1"/>
                </a:solidFill>
              </a:rPr>
              <a:t>ouborné práce celků</a:t>
            </a:r>
          </a:p>
          <a:p>
            <a:pPr defTabSz="719138"/>
            <a:r>
              <a:rPr lang="cs-CZ" sz="2000" b="1" dirty="0" smtClean="0">
                <a:solidFill>
                  <a:schemeClr val="bg1"/>
                </a:solidFill>
              </a:rPr>
              <a:t>		gastronomie</a:t>
            </a:r>
            <a:endParaRPr lang="cs-CZ" sz="2000" b="1" dirty="0">
              <a:solidFill>
                <a:schemeClr val="bg1"/>
              </a:solidFill>
            </a:endParaRPr>
          </a:p>
          <a:p>
            <a:pPr defTabSz="719138"/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Vypracovali: Ing</a:t>
            </a:r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. Romana Niklová</a:t>
            </a: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Materiál:      </a:t>
            </a:r>
            <a:r>
              <a:rPr lang="cs-CZ" sz="2000" b="1" i="1" dirty="0" smtClean="0">
                <a:solidFill>
                  <a:schemeClr val="bg1"/>
                </a:solidFill>
              </a:rPr>
              <a:t>VY_32_INOVACE_347</a:t>
            </a:r>
            <a:endParaRPr lang="cs-CZ" sz="20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Datum: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10.10.2012</a:t>
            </a:r>
            <a:endParaRPr lang="cs-CZ" sz="20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Anotace: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Banket – 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Banketní menu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			</a:t>
            </a:r>
            <a:endParaRPr lang="cs-CZ" sz="36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endParaRPr lang="cs-CZ" dirty="0">
              <a:latin typeface="Arial" charset="0"/>
            </a:endParaRPr>
          </a:p>
          <a:p>
            <a:pPr defTabSz="719138"/>
            <a:r>
              <a:rPr lang="cs-CZ" dirty="0">
                <a:latin typeface="Arial" charset="0"/>
              </a:rPr>
              <a:t>		</a:t>
            </a:r>
          </a:p>
          <a:p>
            <a:pPr defTabSz="719138"/>
            <a:endParaRPr lang="cs-CZ" dirty="0">
              <a:latin typeface="Arial" charset="0"/>
            </a:endParaRPr>
          </a:p>
          <a:p>
            <a:pPr defTabSz="719138"/>
            <a:endParaRPr lang="cs-CZ" dirty="0">
              <a:latin typeface="Arial" charset="0"/>
            </a:endParaRPr>
          </a:p>
          <a:p>
            <a:pPr defTabSz="719138"/>
            <a:r>
              <a:rPr lang="cs-CZ" dirty="0">
                <a:latin typeface="Arial" charset="0"/>
              </a:rPr>
              <a:t>	</a:t>
            </a:r>
          </a:p>
          <a:p>
            <a:pPr defTabSz="719138"/>
            <a:r>
              <a:rPr lang="cs-CZ" dirty="0">
                <a:latin typeface="Arial" charset="0"/>
              </a:rPr>
              <a:t>		</a:t>
            </a:r>
          </a:p>
        </p:txBody>
      </p:sp>
      <p:sp>
        <p:nvSpPr>
          <p:cNvPr id="4099" name="TextovéPole 2"/>
          <p:cNvSpPr txBox="1">
            <a:spLocks noChangeArrowheads="1"/>
          </p:cNvSpPr>
          <p:nvPr/>
        </p:nvSpPr>
        <p:spPr bwMode="auto">
          <a:xfrm>
            <a:off x="179512" y="2060848"/>
            <a:ext cx="48013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>
                <a:latin typeface="Arial" charset="0"/>
              </a:rPr>
              <a:t>Obor: </a:t>
            </a:r>
            <a:r>
              <a:rPr lang="cs-CZ" sz="2000" dirty="0">
                <a:latin typeface="Arial" charset="0"/>
              </a:rPr>
              <a:t>	</a:t>
            </a:r>
            <a:r>
              <a:rPr lang="cs-CZ" sz="2000" b="1" dirty="0">
                <a:latin typeface="Arial" charset="0"/>
              </a:rPr>
              <a:t>65-51-H/01 </a:t>
            </a:r>
            <a:r>
              <a:rPr lang="cs-CZ" sz="2000" b="1" dirty="0" smtClean="0">
                <a:latin typeface="Arial" charset="0"/>
              </a:rPr>
              <a:t>Kuchař-číšník</a:t>
            </a:r>
            <a:r>
              <a:rPr lang="cs-CZ" sz="1600" dirty="0">
                <a:latin typeface="Arial" charset="0"/>
              </a:rPr>
              <a:t>	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text 1"/>
          <p:cNvSpPr>
            <a:spLocks noGrp="1"/>
          </p:cNvSpPr>
          <p:nvPr>
            <p:ph type="body" sz="quarter" idx="10"/>
          </p:nvPr>
        </p:nvSpPr>
        <p:spPr bwMode="auto">
          <a:xfrm>
            <a:off x="251520" y="0"/>
            <a:ext cx="6768405" cy="62642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endParaRPr lang="cs-CZ" sz="2400" b="1" dirty="0" smtClean="0"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</a:pPr>
            <a:endParaRPr lang="cs-CZ" sz="1000" dirty="0" smtClean="0"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sz="2400" b="1" dirty="0" smtClean="0">
                <a:latin typeface="Arial" charset="0"/>
                <a:cs typeface="Arial" charset="0"/>
              </a:rPr>
              <a:t>WE ARE THE CHAMPIONS!</a:t>
            </a:r>
          </a:p>
          <a:p>
            <a:pPr marL="0" indent="0" eaLnBrk="1" hangingPunct="1"/>
            <a:endParaRPr lang="cs-CZ" sz="4400" b="1" dirty="0" smtClean="0"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sz="9600" b="1" dirty="0" smtClean="0">
                <a:latin typeface="Arial" charset="0"/>
                <a:cs typeface="Arial" charset="0"/>
                <a:sym typeface="Wingdings" pitchFamily="2" charset="2"/>
              </a:rPr>
              <a:t> </a:t>
            </a:r>
            <a:endParaRPr lang="cs-CZ" sz="9600" b="1" dirty="0" smtClean="0">
              <a:latin typeface="Arial" charset="0"/>
              <a:cs typeface="Arial" charset="0"/>
            </a:endParaRPr>
          </a:p>
          <a:p>
            <a:pPr marL="0" indent="0" eaLnBrk="1" hangingPunct="1"/>
            <a:endParaRPr lang="cs-CZ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endParaRPr lang="cs-CZ" sz="32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sz="5400" b="1" dirty="0" smtClean="0">
                <a:latin typeface="Arial" charset="0"/>
                <a:cs typeface="Arial" charset="0"/>
              </a:rPr>
              <a:t>END</a:t>
            </a:r>
          </a:p>
          <a:p>
            <a:pPr marL="0" indent="0" eaLnBrk="1" hangingPunct="1"/>
            <a:endParaRPr lang="cs-CZ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dirty="0" smtClean="0">
                <a:latin typeface="Arial" charset="0"/>
                <a:cs typeface="Arial" charset="0"/>
              </a:rPr>
              <a:t>	   </a:t>
            </a:r>
          </a:p>
          <a:p>
            <a:pPr marL="0" indent="0"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987824" y="3861048"/>
            <a:ext cx="6408712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cs-CZ" sz="2200" b="1" u="sng" dirty="0" smtClean="0">
                <a:latin typeface="Arial" charset="0"/>
              </a:rPr>
              <a:t>Zdroje: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http://www.</a:t>
            </a:r>
            <a:r>
              <a:rPr lang="cs-CZ" sz="2200" dirty="0" err="1" smtClean="0">
                <a:latin typeface="Arial" charset="0"/>
              </a:rPr>
              <a:t>souhorky.cz</a:t>
            </a:r>
            <a:r>
              <a:rPr lang="cs-CZ" sz="2200" dirty="0" smtClean="0">
                <a:latin typeface="Arial" charset="0"/>
              </a:rPr>
              <a:t>/</a:t>
            </a:r>
            <a:r>
              <a:rPr lang="cs-CZ" sz="2200" dirty="0" err="1" smtClean="0">
                <a:latin typeface="Arial" charset="0"/>
              </a:rPr>
              <a:t>ucebnice</a:t>
            </a:r>
            <a:r>
              <a:rPr lang="cs-CZ" sz="2200" dirty="0" smtClean="0">
                <a:latin typeface="Arial" charset="0"/>
              </a:rPr>
              <a:t>/</a:t>
            </a:r>
            <a:r>
              <a:rPr lang="cs-CZ" sz="2200" dirty="0" err="1" smtClean="0">
                <a:latin typeface="Arial" charset="0"/>
              </a:rPr>
              <a:t>st</a:t>
            </a:r>
            <a:r>
              <a:rPr lang="cs-CZ" sz="2200" dirty="0" smtClean="0">
                <a:latin typeface="Arial" charset="0"/>
              </a:rPr>
              <a:t>/</a:t>
            </a:r>
            <a:r>
              <a:rPr lang="cs-CZ" sz="2200" dirty="0" err="1" smtClean="0">
                <a:latin typeface="Arial" charset="0"/>
              </a:rPr>
              <a:t>sthlavni.htm</a:t>
            </a:r>
            <a:endParaRPr lang="cs-CZ" sz="2200" dirty="0" smtClean="0">
              <a:latin typeface="Arial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Salač G., Stolničení, Fortuna Praha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Kliparty – free Office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Fotografie – archiv školy SOŠ a SOU Horky n/J</a:t>
            </a:r>
            <a:endParaRPr lang="cs-CZ" sz="2200" dirty="0">
              <a:latin typeface="Arial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699792" y="2132856"/>
            <a:ext cx="64442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cs-CZ" sz="2400" b="1" u="sng" dirty="0" smtClean="0">
                <a:solidFill>
                  <a:schemeClr val="bg1"/>
                </a:solidFill>
                <a:latin typeface="Arial" charset="0"/>
              </a:rPr>
              <a:t>Vypracovala:   </a:t>
            </a:r>
            <a:r>
              <a:rPr lang="cs-CZ" sz="2400" b="1" dirty="0" smtClean="0">
                <a:latin typeface="Arial" charset="0"/>
              </a:rPr>
              <a:t>Ing. Romana Niklová</a:t>
            </a:r>
            <a:endParaRPr lang="cs-CZ" sz="24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123" name="Obdélník 3"/>
          <p:cNvSpPr>
            <a:spLocks noChangeArrowheads="1"/>
          </p:cNvSpPr>
          <p:nvPr/>
        </p:nvSpPr>
        <p:spPr bwMode="auto">
          <a:xfrm>
            <a:off x="539750" y="260350"/>
            <a:ext cx="79930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Formát SOP</a:t>
            </a:r>
            <a:endParaRPr lang="cs-CZ" sz="2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95536" y="1196752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Písmo </a:t>
            </a:r>
            <a:r>
              <a:rPr lang="cs-CZ" sz="2400" b="1" dirty="0" err="1" smtClean="0">
                <a:latin typeface="Arial" charset="0"/>
              </a:rPr>
              <a:t>Ariel</a:t>
            </a:r>
            <a:r>
              <a:rPr lang="cs-CZ" sz="2400" b="1" dirty="0" smtClean="0">
                <a:latin typeface="Arial" charset="0"/>
              </a:rPr>
              <a:t>, běžný text - velikost písma 12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Rovnání textu do bloků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solidFill>
                  <a:srgbClr val="FF0000"/>
                </a:solidFill>
                <a:latin typeface="Arial" charset="0"/>
              </a:rPr>
              <a:t>Řádkování dvojnásobné kvůli přehlednosti</a:t>
            </a:r>
            <a:endParaRPr lang="cs-CZ" sz="2400" b="1" dirty="0" smtClean="0">
              <a:solidFill>
                <a:srgbClr val="FF0000"/>
              </a:solidFill>
              <a:latin typeface="Arial" charset="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Používat tabulátory, ne opakovaně mezerník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Až </a:t>
            </a:r>
            <a:r>
              <a:rPr lang="cs-CZ" sz="2400" b="1" u="sng" dirty="0" smtClean="0">
                <a:latin typeface="Arial" charset="0"/>
              </a:rPr>
              <a:t>ZA</a:t>
            </a:r>
            <a:r>
              <a:rPr lang="cs-CZ" sz="2400" b="1" dirty="0" smtClean="0">
                <a:latin typeface="Arial" charset="0"/>
              </a:rPr>
              <a:t> každým interpunkčním znamínkem je mezera (u pomlčky z obou stran)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Číslovat stránky práce</a:t>
            </a:r>
          </a:p>
        </p:txBody>
      </p:sp>
      <p:pic>
        <p:nvPicPr>
          <p:cNvPr id="5130" name="Picture 10" descr="C:\Users\souhorky\AppData\Local\Microsoft\Windows\Temporary Internet Files\Content.IE5\9KDWUIWT\MC90021769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636912"/>
            <a:ext cx="2983463" cy="3035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395536" y="0"/>
            <a:ext cx="79914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67544" y="260648"/>
            <a:ext cx="810039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Banket – </a:t>
            </a:r>
            <a:r>
              <a:rPr lang="cs-CZ" sz="3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slavnostní menu</a:t>
            </a:r>
            <a:endParaRPr lang="cs-CZ" sz="3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23528" y="980728"/>
            <a:ext cx="85689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Slavnostní menu obsahuje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a více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chodů.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Nikdy neopakujeme v jednom menu suroviny, TÚ a barvy.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Omezujeme zdroje energie (tuky a cukry).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Pokrmy v menu nestřídají teplotu (studené, teplé, studené).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Menu je nápadité a pestré.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Nic sladkého před hlavním chodem (pokrm ani nápoj).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Chuť pokrmů musí spolu ladit, návaznost chodů.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395536" y="0"/>
            <a:ext cx="79914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67544" y="260648"/>
            <a:ext cx="810039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Banket – </a:t>
            </a:r>
            <a:r>
              <a:rPr lang="cs-CZ" sz="3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slavnostní menu</a:t>
            </a:r>
            <a:endParaRPr lang="cs-CZ" sz="3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23528" y="836712"/>
            <a:ext cx="8820472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indent="-442913"/>
            <a:r>
              <a:rPr lang="cs-CZ" sz="2200" b="1" dirty="0" smtClean="0">
                <a:latin typeface="Arial" pitchFamily="34" charset="0"/>
                <a:cs typeface="Arial" pitchFamily="34" charset="0"/>
              </a:rPr>
              <a:t>Při sestavení menu zejména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zohledňujeme:</a:t>
            </a:r>
          </a:p>
          <a:p>
            <a:pPr marL="442913" indent="-442913"/>
            <a:endParaRPr lang="cs-CZ" sz="800" b="1" dirty="0" smtClean="0">
              <a:latin typeface="Arial" pitchFamily="34" charset="0"/>
              <a:cs typeface="Arial" pitchFamily="34" charset="0"/>
            </a:endParaRPr>
          </a:p>
          <a:p>
            <a:pPr marL="442913" indent="-442913">
              <a:lnSpc>
                <a:spcPct val="150000"/>
              </a:lnSpc>
              <a:buFont typeface="Wingdings" pitchFamily="2" charset="2"/>
              <a:buChar char="à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Příležitost</a:t>
            </a:r>
          </a:p>
          <a:p>
            <a:pPr marL="442913" indent="-442913">
              <a:lnSpc>
                <a:spcPct val="150000"/>
              </a:lnSpc>
              <a:buFont typeface="Wingdings" pitchFamily="2" charset="2"/>
              <a:buChar char="à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Čas konání</a:t>
            </a:r>
          </a:p>
          <a:p>
            <a:pPr marL="442913" indent="-442913">
              <a:lnSpc>
                <a:spcPct val="150000"/>
              </a:lnSpc>
              <a:buFont typeface="Wingdings" pitchFamily="2" charset="2"/>
              <a:buChar char="à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ožadavky hostitele</a:t>
            </a:r>
          </a:p>
          <a:p>
            <a:pPr marL="442913" indent="-442913">
              <a:lnSpc>
                <a:spcPct val="150000"/>
              </a:lnSpc>
              <a:buFont typeface="Wingdings" pitchFamily="2" charset="2"/>
              <a:buChar char="à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inanční limit</a:t>
            </a:r>
          </a:p>
          <a:p>
            <a:pPr marL="442913" indent="-442913">
              <a:lnSpc>
                <a:spcPct val="150000"/>
              </a:lnSpc>
              <a:buFont typeface="Wingdings" pitchFamily="2" charset="2"/>
              <a:buChar char="à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Počet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hostů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marL="442913" indent="-442913">
              <a:lnSpc>
                <a:spcPct val="150000"/>
              </a:lnSpc>
              <a:buFont typeface="Wingdings" pitchFamily="2" charset="2"/>
              <a:buChar char="à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Sezónnost</a:t>
            </a:r>
          </a:p>
          <a:p>
            <a:pPr marL="442913" indent="-442913">
              <a:lnSpc>
                <a:spcPct val="150000"/>
              </a:lnSpc>
              <a:buFont typeface="Wingdings" pitchFamily="2" charset="2"/>
              <a:buChar char="à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Věk hostů, jejich zaměstnání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, pohlaví,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náboženství, národnost… </a:t>
            </a:r>
          </a:p>
          <a:p>
            <a:pPr marL="442913" indent="-442913">
              <a:lnSpc>
                <a:spcPct val="150000"/>
              </a:lnSpc>
              <a:buFont typeface="Wingdings" pitchFamily="2" charset="2"/>
              <a:buChar char="à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Současné trendy</a:t>
            </a:r>
          </a:p>
          <a:p>
            <a:pPr marL="442913" indent="-442913">
              <a:lnSpc>
                <a:spcPct val="150000"/>
              </a:lnSpc>
              <a:buFont typeface="Wingdings" pitchFamily="2" charset="2"/>
              <a:buChar char="à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astronomická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pravidla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395536" y="0"/>
            <a:ext cx="79914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67544" y="260648"/>
            <a:ext cx="810039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Banket – </a:t>
            </a:r>
            <a:r>
              <a:rPr lang="cs-CZ" sz="3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slavnostní menu</a:t>
            </a:r>
            <a:endParaRPr lang="cs-CZ" sz="3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23528" y="836712"/>
            <a:ext cx="849694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Pokrmy v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menu:</a:t>
            </a:r>
          </a:p>
          <a:p>
            <a:pPr>
              <a:lnSpc>
                <a:spcPct val="150000"/>
              </a:lnSpc>
            </a:pPr>
            <a:endParaRPr lang="cs-CZ" sz="800" b="1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Studený předkrm </a:t>
            </a:r>
          </a:p>
          <a:p>
            <a:pPr lvl="0">
              <a:lnSpc>
                <a:spcPct val="15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Polévka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– hnědá nebo speciální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cs-CZ" sz="2200" dirty="0" err="1" smtClean="0">
                <a:latin typeface="Arial" pitchFamily="34" charset="0"/>
                <a:cs typeface="Arial" pitchFamily="34" charset="0"/>
              </a:rPr>
              <a:t>Mezichod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- většinou ryba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v lehké TÚ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Hlavní chod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– vrcholný chod menu, 2 přílohy (EH a BH)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Sýr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– dezert, nikdy tepelně upravený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Moučník 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Ovoce (zmrzlina)</a:t>
            </a:r>
          </a:p>
          <a:p>
            <a:pPr lvl="0">
              <a:lnSpc>
                <a:spcPct val="150000"/>
              </a:lnSpc>
            </a:pPr>
            <a:r>
              <a:rPr lang="cs-CZ" sz="22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Pozn.: </a:t>
            </a:r>
            <a:r>
              <a:rPr lang="cs-CZ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Každého chodu jen degustační porce </a:t>
            </a:r>
            <a:r>
              <a:rPr lang="cs-CZ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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6 chodů!!</a:t>
            </a:r>
            <a:endParaRPr lang="cs-CZ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395536" y="0"/>
            <a:ext cx="79914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67544" y="260648"/>
            <a:ext cx="810039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Banket – </a:t>
            </a:r>
            <a:r>
              <a:rPr lang="cs-CZ" sz="3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slavnostní menu</a:t>
            </a:r>
            <a:endParaRPr lang="cs-CZ" sz="3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23528" y="836712"/>
            <a:ext cx="8496944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Nápoje v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menu:</a:t>
            </a:r>
          </a:p>
          <a:p>
            <a:pPr>
              <a:lnSpc>
                <a:spcPct val="150000"/>
              </a:lnSpc>
            </a:pPr>
            <a:endParaRPr lang="cs-CZ" sz="400" b="1" dirty="0" smtClean="0">
              <a:latin typeface="Arial" pitchFamily="34" charset="0"/>
              <a:cs typeface="Arial" pitchFamily="34" charset="0"/>
            </a:endParaRPr>
          </a:p>
          <a:p>
            <a:pPr marL="1254125" lvl="0" indent="-1254125"/>
            <a:r>
              <a:rPr lang="cs-CZ" sz="2200" dirty="0" smtClean="0">
                <a:latin typeface="Arial" pitchFamily="34" charset="0"/>
                <a:cs typeface="Arial" pitchFamily="34" charset="0"/>
              </a:rPr>
              <a:t>Aperitiv 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- 15-20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min před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jídlem; kořeněné víno, bylinný likér, čerstvé zeleninové šťávy…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2200" dirty="0" smtClean="0">
                <a:latin typeface="Arial" pitchFamily="34" charset="0"/>
                <a:cs typeface="Arial" pitchFamily="34" charset="0"/>
              </a:rPr>
              <a:t>Pivo	- minimálně 12°</a:t>
            </a:r>
          </a:p>
          <a:p>
            <a:pPr lvl="0"/>
            <a:r>
              <a:rPr lang="cs-CZ" sz="2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- nikdy po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vínu, vždy před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ním</a:t>
            </a:r>
          </a:p>
          <a:p>
            <a:pPr lvl="0"/>
            <a:r>
              <a:rPr lang="cs-CZ" sz="2200" dirty="0" smtClean="0">
                <a:latin typeface="Arial" pitchFamily="34" charset="0"/>
                <a:cs typeface="Arial" pitchFamily="34" charset="0"/>
              </a:rPr>
              <a:t>	- k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 ostrým výrazným a tučným pokrmům </a:t>
            </a:r>
          </a:p>
          <a:p>
            <a:pPr lvl="0"/>
            <a:r>
              <a:rPr lang="cs-CZ" sz="2200" dirty="0" smtClean="0">
                <a:latin typeface="Arial" pitchFamily="34" charset="0"/>
                <a:cs typeface="Arial" pitchFamily="34" charset="0"/>
              </a:rPr>
              <a:t>	- často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k předkrmům nebo polévkám </a:t>
            </a:r>
          </a:p>
          <a:p>
            <a:pPr lvl="0"/>
            <a:r>
              <a:rPr lang="cs-CZ" sz="2200" dirty="0" smtClean="0">
                <a:latin typeface="Arial" pitchFamily="34" charset="0"/>
                <a:cs typeface="Arial" pitchFamily="34" charset="0"/>
              </a:rPr>
              <a:t>	- alternativou je kvalitní minerální voda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Víno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bílé - k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bílým masům, jemné a sýrům;  jemná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TÚ </a:t>
            </a:r>
          </a:p>
          <a:p>
            <a:pPr lvl="0"/>
            <a:r>
              <a:rPr lang="cs-CZ" sz="2200" dirty="0" smtClean="0">
                <a:latin typeface="Arial" pitchFamily="34" charset="0"/>
                <a:cs typeface="Arial" pitchFamily="34" charset="0"/>
              </a:rPr>
              <a:t>Víno růžové – neutrální – jemná masa v těžší úpravě a opačně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Víno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červené - k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 tmavým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masům,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tučným jídlům, výrazná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zelenina 		i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sýry, houby,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vejce;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těžší TÚ</a:t>
            </a:r>
          </a:p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Víno dezertní - k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 silným vývarům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nebo exotickým polévkám; 			k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 dezertům se šlehačkou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395536" y="0"/>
            <a:ext cx="79914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67544" y="260648"/>
            <a:ext cx="810039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Banket – </a:t>
            </a:r>
            <a:r>
              <a:rPr lang="cs-CZ" sz="3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slavnostní menu</a:t>
            </a:r>
            <a:endParaRPr lang="cs-CZ" sz="3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23528" y="1052736"/>
            <a:ext cx="8496944" cy="3948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Víno šumivé 	- sec a </a:t>
            </a:r>
            <a:r>
              <a:rPr lang="cs-CZ" sz="2200" dirty="0" err="1" smtClean="0">
                <a:latin typeface="Arial" pitchFamily="34" charset="0"/>
                <a:cs typeface="Arial" pitchFamily="34" charset="0"/>
              </a:rPr>
              <a:t>brut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 jako aperitiv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		- </a:t>
            </a:r>
            <a:r>
              <a:rPr lang="cs-CZ" sz="2200" dirty="0" err="1" smtClean="0">
                <a:latin typeface="Arial" pitchFamily="34" charset="0"/>
                <a:cs typeface="Arial" pitchFamily="34" charset="0"/>
              </a:rPr>
              <a:t>demi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 sec k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 moučníkům a ovoci </a:t>
            </a:r>
          </a:p>
          <a:p>
            <a:pPr lvl="0">
              <a:lnSpc>
                <a:spcPct val="15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Káva,čaj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silné, bez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šlehačky a dalších příchutí</a:t>
            </a:r>
          </a:p>
          <a:p>
            <a:pPr lvl="0">
              <a:lnSpc>
                <a:spcPct val="150000"/>
              </a:lnSpc>
            </a:pPr>
            <a:r>
              <a:rPr lang="cs-CZ" sz="2200" dirty="0" err="1" smtClean="0">
                <a:latin typeface="Arial" pitchFamily="34" charset="0"/>
                <a:cs typeface="Arial" pitchFamily="34" charset="0"/>
              </a:rPr>
              <a:t>Digestiv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 – destilát nebo sladký likér 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cs-CZ" sz="22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Pozn1.: </a:t>
            </a:r>
            <a:r>
              <a:rPr lang="cs-CZ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Kromě aperitivu, </a:t>
            </a:r>
            <a:r>
              <a:rPr lang="cs-CZ" sz="2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digestivu</a:t>
            </a:r>
            <a:r>
              <a:rPr lang="cs-CZ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cs-CZ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kávy </a:t>
            </a:r>
            <a:r>
              <a:rPr lang="cs-CZ" sz="2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max</a:t>
            </a:r>
            <a:r>
              <a:rPr lang="cs-CZ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cs-CZ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nápoje</a:t>
            </a:r>
            <a:endParaRPr lang="cs-CZ" sz="2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cs-CZ" sz="22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Pozn2.: </a:t>
            </a:r>
            <a:r>
              <a:rPr lang="cs-CZ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Každého nápoje do </a:t>
            </a:r>
            <a:r>
              <a:rPr lang="cs-CZ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1,5 </a:t>
            </a:r>
            <a:r>
              <a:rPr lang="cs-CZ" sz="2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dcl</a:t>
            </a:r>
            <a:r>
              <a:rPr lang="cs-CZ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cs-CZ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</a:t>
            </a:r>
            <a:r>
              <a:rPr lang="cs-CZ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 6 chodů!!</a:t>
            </a:r>
            <a:endParaRPr lang="cs-CZ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395536" y="0"/>
            <a:ext cx="79914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67544" y="260648"/>
            <a:ext cx="810039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Banket – </a:t>
            </a:r>
            <a:r>
              <a:rPr lang="cs-CZ" sz="3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příklad menu</a:t>
            </a:r>
            <a:endParaRPr lang="cs-CZ" sz="3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23528" y="836712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Bohemie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sekt Louis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Girardot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, sec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	Restovaná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křepelčí játra s hruškovým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chutney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a redukcí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z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	portského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vína</a:t>
            </a:r>
          </a:p>
          <a:p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Pilsner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Urquell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12°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Consomme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se šunkovým svítkem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Rulandské šedé, pozdní sběr 2006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, Templářské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sklepy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Čejkovice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Pošírovaný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jihočeský candát se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zeleným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chřestem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	hedvábnou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bramborovou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kaší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estragonovou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omáčkou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Rulandské modré, pozdní sběr 2006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, Vinohrad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Mutěnice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Konfitované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zaječí stehno na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zelenině s domácí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svíčkovou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	omáčkou, karlovarským knedlíkem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a brusinkami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Porto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Oporto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Rambol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na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rukolovém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lůžku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	Jablečný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sorbetem s vanilkovým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krémem a pařížskou šlehačkou</a:t>
            </a:r>
          </a:p>
          <a:p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Ristretto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Hennessy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971600" y="332656"/>
            <a:ext cx="69847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Příklad</a:t>
            </a:r>
          </a:p>
          <a:p>
            <a:pPr algn="ctr">
              <a:defRPr/>
            </a:pPr>
            <a:r>
              <a:rPr lang="cs-CZ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na internetových stránkách školy:</a:t>
            </a:r>
            <a:endParaRPr lang="cs-CZ" sz="32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79512" y="2060848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cs-CZ" sz="3200" b="1" u="sng" dirty="0" smtClean="0">
                <a:latin typeface="Arial" charset="0"/>
              </a:rPr>
              <a:t>http://www.</a:t>
            </a:r>
            <a:r>
              <a:rPr lang="cs-CZ" sz="3200" b="1" u="sng" dirty="0" err="1" smtClean="0">
                <a:latin typeface="Arial" charset="0"/>
              </a:rPr>
              <a:t>souhorky.cz</a:t>
            </a:r>
            <a:r>
              <a:rPr lang="cs-CZ" sz="3200" b="1" u="sng" dirty="0" smtClean="0">
                <a:latin typeface="Arial" charset="0"/>
              </a:rPr>
              <a:t>/</a:t>
            </a:r>
            <a:r>
              <a:rPr lang="cs-CZ" sz="3200" b="1" u="sng" dirty="0" err="1" smtClean="0">
                <a:latin typeface="Arial" charset="0"/>
              </a:rPr>
              <a:t>vyukdok.php</a:t>
            </a:r>
            <a:endParaRPr lang="cs-CZ" sz="3200" b="1" dirty="0" smtClean="0">
              <a:latin typeface="Arial" charset="0"/>
            </a:endParaRPr>
          </a:p>
        </p:txBody>
      </p:sp>
      <p:pic>
        <p:nvPicPr>
          <p:cNvPr id="32771" name="Picture 3" descr="logo gre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356992"/>
            <a:ext cx="492765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lonadumu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Úhl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Ú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sablonadumu</Template>
  <TotalTime>2561</TotalTime>
  <Words>268</Words>
  <Application>Microsoft Office PowerPoint</Application>
  <PresentationFormat>Předvádění na obrazovce (4:3)</PresentationFormat>
  <Paragraphs>164</Paragraphs>
  <Slides>10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sablonadumu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souhorky</dc:creator>
  <cp:lastModifiedBy>souhorky</cp:lastModifiedBy>
  <cp:revision>325</cp:revision>
  <dcterms:created xsi:type="dcterms:W3CDTF">2012-07-03T06:04:02Z</dcterms:created>
  <dcterms:modified xsi:type="dcterms:W3CDTF">2013-06-22T17:01:45Z</dcterms:modified>
</cp:coreProperties>
</file>