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0" r:id="rId4"/>
    <p:sldId id="270" r:id="rId5"/>
    <p:sldId id="271" r:id="rId6"/>
    <p:sldId id="272" r:id="rId7"/>
    <p:sldId id="273" r:id="rId8"/>
    <p:sldId id="274" r:id="rId9"/>
    <p:sldId id="264" r:id="rId10"/>
    <p:sldId id="25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0066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VY_32_INOVACE_347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 – 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Banketní menu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251520" y="0"/>
            <a:ext cx="676840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40871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699792" y="2132856"/>
            <a:ext cx="6444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  <a:latin typeface="Arial" charset="0"/>
              </a:rPr>
              <a:t>Řádkování dvojnásobné kvůli přehlednosti</a:t>
            </a:r>
            <a:endParaRPr lang="cs-CZ" sz="2400" b="1" dirty="0" smtClean="0">
              <a:solidFill>
                <a:srgbClr val="FF0000"/>
              </a:solidFill>
              <a:latin typeface="Arial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slavnostní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980728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Slavnostní menu obsahuje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a více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chodů.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Nikdy neopakujeme v jednom menu suroviny, TÚ a barvy.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Omezujeme zdroje energie (tuky a cukry).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Pokrmy v menu nestřídají teplotu (studené, teplé, studené).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Menu je nápadité a pestré.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Nic sladkého před hlavním chodem (pokrm ani nápoj).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Chuť pokrmů musí spolu ladit, návaznost chodů.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slavnostní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836712"/>
            <a:ext cx="8820472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442913"/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Při sestavení menu zejména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zohledňujeme:</a:t>
            </a:r>
          </a:p>
          <a:p>
            <a:pPr marL="442913" indent="-442913"/>
            <a:endParaRPr lang="cs-CZ" sz="800" b="1" dirty="0" smtClean="0">
              <a:latin typeface="Arial" pitchFamily="34" charset="0"/>
              <a:cs typeface="Arial" pitchFamily="34" charset="0"/>
            </a:endParaRP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Příležitost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Čas konání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ožadavky hostitele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F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inanční limit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Počet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hostů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Sezónnost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Věk hostů, jejich zaměstnání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, pohlaví,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náboženství, národnost… 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Současné trendy</a:t>
            </a:r>
          </a:p>
          <a:p>
            <a:pPr marL="442913" indent="-442913">
              <a:lnSpc>
                <a:spcPct val="150000"/>
              </a:lnSpc>
              <a:buFont typeface="Wingdings" pitchFamily="2" charset="2"/>
              <a:buChar char="à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astronomická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pravidla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slavnostní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836712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Pokrmy v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menu:</a:t>
            </a:r>
          </a:p>
          <a:p>
            <a:pPr>
              <a:lnSpc>
                <a:spcPct val="150000"/>
              </a:lnSpc>
            </a:pPr>
            <a:endParaRPr lang="cs-CZ" sz="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Studený předkrm </a:t>
            </a: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Polévka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– hnědá nebo speciální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Mezichod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většinou ryba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 lehké TÚ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Hlavní chod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– vrcholný chod menu, 2 přílohy (EH a BH)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Sýr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– dezert, nikdy tepelně upravený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Moučník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Ovoce (zmrzlina)</a:t>
            </a:r>
          </a:p>
          <a:p>
            <a:pPr lvl="0">
              <a:lnSpc>
                <a:spcPct val="150000"/>
              </a:lnSpc>
            </a:pPr>
            <a:r>
              <a:rPr lang="cs-CZ" sz="22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Pozn.: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Každého chodu jen degustační porce </a:t>
            </a:r>
            <a:r>
              <a:rPr lang="cs-CZ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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6 chodů!!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slavnostní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836712"/>
            <a:ext cx="849694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Nápoje v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menu:</a:t>
            </a:r>
          </a:p>
          <a:p>
            <a:pPr>
              <a:lnSpc>
                <a:spcPct val="150000"/>
              </a:lnSpc>
            </a:pPr>
            <a:endParaRPr lang="cs-CZ" sz="400" b="1" dirty="0" smtClean="0">
              <a:latin typeface="Arial" pitchFamily="34" charset="0"/>
              <a:cs typeface="Arial" pitchFamily="34" charset="0"/>
            </a:endParaRPr>
          </a:p>
          <a:p>
            <a:pPr marL="1254125" lvl="0" indent="-1254125"/>
            <a:r>
              <a:rPr lang="cs-CZ" sz="2200" dirty="0" smtClean="0">
                <a:latin typeface="Arial" pitchFamily="34" charset="0"/>
                <a:cs typeface="Arial" pitchFamily="34" charset="0"/>
              </a:rPr>
              <a:t>Aperitiv 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- 15-20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min před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jídlem; kořeněné víno, bylinný likér, čerstvé zeleninové šťávy…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Pivo	- minimálně 12°</a:t>
            </a: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- nikdy po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vínu, vždy před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ním</a:t>
            </a: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	- 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ostrým výrazným a tučným pokrmům </a:t>
            </a: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	- často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k předkrmům nebo polévkám </a:t>
            </a: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	- alternativou je kvalitní minerální voda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Víno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bílé - 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bílým masům, jemné a sýrům;  jemná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TÚ </a:t>
            </a:r>
          </a:p>
          <a:p>
            <a:pPr lvl="0"/>
            <a:r>
              <a:rPr lang="cs-CZ" sz="2200" dirty="0" smtClean="0">
                <a:latin typeface="Arial" pitchFamily="34" charset="0"/>
                <a:cs typeface="Arial" pitchFamily="34" charset="0"/>
              </a:rPr>
              <a:t>Víno růžové – neutrální – jemná masa v těžší úpravě a opačně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Víno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červené - 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tmavým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masům,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tučným jídlům, výrazná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zelenina 		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sýry, houby,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vejce;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těžší TÚ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Víno dezertní - 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silným vývarům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nebo exotickým polévkám; 			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dezertům se šlehačkou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slavnostní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1052736"/>
            <a:ext cx="8496944" cy="3948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Víno šumivé 	- sec a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brut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jako aperitiv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	- </a:t>
            </a: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demi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sec k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 moučníkům a ovoci </a:t>
            </a:r>
          </a:p>
          <a:p>
            <a:pPr lvl="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Káva,čaj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silné, bez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šlehačky a dalších příchutí</a:t>
            </a:r>
          </a:p>
          <a:p>
            <a:pPr lvl="0">
              <a:lnSpc>
                <a:spcPct val="150000"/>
              </a:lnSpc>
            </a:pP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Digestiv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– destilát nebo sladký likér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Pozn1.: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Kromě aperitivu, </a:t>
            </a:r>
            <a:r>
              <a:rPr lang="cs-CZ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digestivu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kávy </a:t>
            </a:r>
            <a:r>
              <a:rPr lang="cs-CZ" sz="2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max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nápoje</a:t>
            </a:r>
            <a:endParaRPr lang="cs-CZ" sz="22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cs-CZ" sz="22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Pozn2.: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Každého nápoje do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1,5 </a:t>
            </a:r>
            <a:r>
              <a:rPr lang="cs-CZ" sz="2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dcl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cs-CZ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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6 chodů!!</a:t>
            </a:r>
            <a:endParaRPr lang="cs-CZ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395536" y="0"/>
            <a:ext cx="799147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260648"/>
            <a:ext cx="810039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 – 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 menu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23528" y="83671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Bohemie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sekt Louis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Girardot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sec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Restovaná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křepelčí játra s hruškovým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chutney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redukcí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portského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vína</a:t>
            </a:r>
          </a:p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Pilsner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Urquell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12°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Consomme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se šunkovým svítkem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Rulandské šedé, pozdní sběr 2006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Templářské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sklepy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Čejkovice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Pošírovaný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jihočeský candát se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zeleným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chřestem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hedvábnou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bramborovou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kaší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estragonovou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omáčkou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Rulandské modré, pozdní sběr 2006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Vinohrad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Mutěnice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Konfitované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zaječí stehno na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zelenině s domácí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svíčkovou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	omáčkou, karlovarským knedlíkem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a brusinkami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Porto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Oporto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Rambol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rukolovém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lůžku</a:t>
            </a:r>
          </a:p>
          <a:p>
            <a:r>
              <a:rPr lang="cs-CZ" sz="2000" dirty="0" smtClean="0">
                <a:latin typeface="Arial" pitchFamily="34" charset="0"/>
                <a:cs typeface="Arial" pitchFamily="34" charset="0"/>
              </a:rPr>
              <a:t>	Jablečný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sorbetem s vanilkovým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krémem a pařížskou šlehačkou</a:t>
            </a:r>
          </a:p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Ristretto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Hennessy</a:t>
            </a: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2561</TotalTime>
  <Words>268</Words>
  <Application>Microsoft Office PowerPoint</Application>
  <PresentationFormat>Předvádění na obrazovce (4:3)</PresentationFormat>
  <Paragraphs>164</Paragraphs>
  <Slides>10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325</cp:revision>
  <dcterms:created xsi:type="dcterms:W3CDTF">2012-07-03T06:04:02Z</dcterms:created>
  <dcterms:modified xsi:type="dcterms:W3CDTF">2013-06-22T17:01:45Z</dcterms:modified>
</cp:coreProperties>
</file>