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60" r:id="rId4"/>
    <p:sldId id="262" r:id="rId5"/>
    <p:sldId id="265" r:id="rId6"/>
    <p:sldId id="266" r:id="rId7"/>
    <p:sldId id="264" r:id="rId8"/>
    <p:sldId id="258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12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18EC203-204A-4041-8A51-A9B13799BC7D}" type="datetimeFigureOut">
              <a:rPr lang="cs-CZ"/>
              <a:pPr>
                <a:defRPr/>
              </a:pPr>
              <a:t>2.6.2013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8746D304-00AD-46DC-9AA2-DE5159816E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D59C3B-B936-405A-ACCF-AE7E6C724D22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3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6</a:t>
            </a:fld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7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7"/>
          <p:cNvSpPr/>
          <p:nvPr/>
        </p:nvSpPr>
        <p:spPr>
          <a:xfrm>
            <a:off x="4763" y="-1588"/>
            <a:ext cx="9145587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logo g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5888"/>
            <a:ext cx="2000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179388" y="1263650"/>
            <a:ext cx="50419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Střední odborná škola a Střední odborné učiliště</a:t>
            </a:r>
          </a:p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Horky nad Jizerou 35</a:t>
            </a: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cs-CZ" sz="1400" dirty="0" smtClean="0">
                <a:latin typeface="Arial" pitchFamily="34" charset="0"/>
                <a:cs typeface="Arial" pitchFamily="34" charset="0"/>
              </a:rPr>
              <a:t>Registrační číslo projektu:  CZ.1.07/1.5.00/34.0985</a:t>
            </a:r>
          </a:p>
          <a:p>
            <a:pPr eaLnBrk="1" hangingPunct="1">
              <a:defRPr/>
            </a:pPr>
            <a:endParaRPr lang="cs-CZ" sz="160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539750" y="260350"/>
            <a:ext cx="3455988" cy="2952750"/>
          </a:xfrm>
          <a:prstGeom prst="rect">
            <a:avLst/>
          </a:prstGeom>
        </p:spPr>
        <p:txBody>
          <a:bodyPr/>
          <a:lstStyle>
            <a:lvl1pPr>
              <a:defRPr sz="1800" b="0" i="0" baseline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1" name="Zástupný symbol pro obrázek 10"/>
          <p:cNvSpPr>
            <a:spLocks noGrp="1" noChangeAspect="1"/>
          </p:cNvSpPr>
          <p:nvPr>
            <p:ph type="pic" sz="quarter" idx="11"/>
          </p:nvPr>
        </p:nvSpPr>
        <p:spPr>
          <a:xfrm>
            <a:off x="4356100" y="3284538"/>
            <a:ext cx="4537075" cy="3240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954713"/>
            <a:ext cx="3575050" cy="90328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954713"/>
            <a:ext cx="9145588" cy="90328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6" r:id="rId2"/>
    <p:sldLayoutId id="2147483878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1"/>
          <p:cNvSpPr txBox="1">
            <a:spLocks noChangeArrowheads="1"/>
          </p:cNvSpPr>
          <p:nvPr/>
        </p:nvSpPr>
        <p:spPr bwMode="auto">
          <a:xfrm>
            <a:off x="4211960" y="3140968"/>
            <a:ext cx="514806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Předmět:	Stolničení	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Ročník: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3. 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Téma: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cs-CZ" sz="2000" b="1" dirty="0" smtClean="0">
                <a:solidFill>
                  <a:schemeClr val="bg1"/>
                </a:solidFill>
              </a:rPr>
              <a:t>ouborné práce celků</a:t>
            </a: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</a:rPr>
              <a:t>		gastronomie</a:t>
            </a:r>
            <a:endParaRPr lang="cs-CZ" sz="2000" b="1" dirty="0">
              <a:solidFill>
                <a:schemeClr val="bg1"/>
              </a:solidFill>
            </a:endParaRP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Vypracovali: Ing</a:t>
            </a:r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. Romana Niklová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Materiál:      </a:t>
            </a:r>
            <a:r>
              <a:rPr lang="cs-CZ" sz="2000" b="1" i="1" dirty="0" smtClean="0">
                <a:solidFill>
                  <a:schemeClr val="bg1"/>
                </a:solidFill>
              </a:rPr>
              <a:t>VY_32_INOVACE_346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Datum: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10.10.2012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Anotace: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Banket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	- Zálohová faktura			</a:t>
            </a:r>
            <a:endParaRPr lang="cs-CZ" sz="36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</a:t>
            </a: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179512" y="2060848"/>
            <a:ext cx="48013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>
                <a:latin typeface="Arial" charset="0"/>
              </a:rPr>
              <a:t>Obor: </a:t>
            </a:r>
            <a:r>
              <a:rPr lang="cs-CZ" sz="2000" dirty="0">
                <a:latin typeface="Arial" charset="0"/>
              </a:rPr>
              <a:t>	</a:t>
            </a:r>
            <a:r>
              <a:rPr lang="cs-CZ" sz="2000" b="1" dirty="0">
                <a:latin typeface="Arial" charset="0"/>
              </a:rPr>
              <a:t>65-51-H/01 </a:t>
            </a:r>
            <a:r>
              <a:rPr lang="cs-CZ" sz="2000" b="1" dirty="0" smtClean="0">
                <a:latin typeface="Arial" charset="0"/>
              </a:rPr>
              <a:t>Kuchař-číšník</a:t>
            </a:r>
            <a:r>
              <a:rPr lang="cs-CZ" sz="1600" dirty="0">
                <a:latin typeface="Arial" charset="0"/>
              </a:rPr>
              <a:t>	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123" name="Obdélník 3"/>
          <p:cNvSpPr>
            <a:spLocks noChangeArrowheads="1"/>
          </p:cNvSpPr>
          <p:nvPr/>
        </p:nvSpPr>
        <p:spPr bwMode="auto">
          <a:xfrm>
            <a:off x="539750" y="260350"/>
            <a:ext cx="7993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Formát SOP</a:t>
            </a:r>
            <a:endParaRPr lang="cs-CZ" sz="2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119675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Písmo </a:t>
            </a:r>
            <a:r>
              <a:rPr lang="cs-CZ" sz="2400" b="1" dirty="0" err="1" smtClean="0">
                <a:latin typeface="Arial" charset="0"/>
              </a:rPr>
              <a:t>Ariel</a:t>
            </a:r>
            <a:r>
              <a:rPr lang="cs-CZ" sz="2400" b="1" dirty="0" smtClean="0">
                <a:latin typeface="Arial" charset="0"/>
              </a:rPr>
              <a:t>, běžný text - velikost písma 12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Rovnání textu do bloků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Jednoduché řádkování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Používat tabulátory, ne opakovaně mezerník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Až </a:t>
            </a:r>
            <a:r>
              <a:rPr lang="cs-CZ" sz="2400" b="1" u="sng" dirty="0" smtClean="0">
                <a:latin typeface="Arial" charset="0"/>
              </a:rPr>
              <a:t>ZA</a:t>
            </a:r>
            <a:r>
              <a:rPr lang="cs-CZ" sz="2400" b="1" dirty="0" smtClean="0">
                <a:latin typeface="Arial" charset="0"/>
              </a:rPr>
              <a:t> každým interpunkčním znamínkem je mezera (u pomlčky z obou stran)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Číslovat stránky práce</a:t>
            </a:r>
          </a:p>
        </p:txBody>
      </p:sp>
      <p:pic>
        <p:nvPicPr>
          <p:cNvPr id="5130" name="Picture 10" descr="C:\Users\souhorky\AppData\Local\Microsoft\Windows\Temporary Internet Files\Content.IE5\9KDWUIWT\MC9002176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636912"/>
            <a:ext cx="2983463" cy="3035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1628800"/>
            <a:ext cx="352839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</a:t>
            </a:r>
          </a:p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ctr">
              <a:defRPr/>
            </a:pPr>
            <a:r>
              <a:rPr lang="cs-CZ" sz="3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Zálohová faktura</a:t>
            </a:r>
            <a:endParaRPr lang="cs-CZ" sz="30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23929" y="188645"/>
          <a:ext cx="4680518" cy="5616624"/>
        </p:xfrm>
        <a:graphic>
          <a:graphicData uri="http://schemas.openxmlformats.org/drawingml/2006/table">
            <a:tbl>
              <a:tblPr/>
              <a:tblGrid>
                <a:gridCol w="115626"/>
                <a:gridCol w="305455"/>
                <a:gridCol w="305455"/>
                <a:gridCol w="483046"/>
                <a:gridCol w="85243"/>
                <a:gridCol w="277040"/>
                <a:gridCol w="63566"/>
                <a:gridCol w="217844"/>
                <a:gridCol w="132601"/>
                <a:gridCol w="369389"/>
                <a:gridCol w="78141"/>
                <a:gridCol w="78141"/>
                <a:gridCol w="388332"/>
                <a:gridCol w="170486"/>
                <a:gridCol w="104186"/>
                <a:gridCol w="454632"/>
                <a:gridCol w="151544"/>
                <a:gridCol w="161015"/>
                <a:gridCol w="454632"/>
                <a:gridCol w="284144"/>
              </a:tblGrid>
              <a:tr h="89980"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97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 dirty="0">
                          <a:latin typeface="Calibri"/>
                        </a:rPr>
                        <a:t>DAŇOVÝ DOKLAD </a:t>
                      </a:r>
                      <a:r>
                        <a:rPr lang="cs-CZ" sz="500" b="1" i="0" u="none" strike="noStrike" dirty="0" smtClean="0">
                          <a:latin typeface="Calibri"/>
                        </a:rPr>
                        <a:t>- ZÁLOHOVÁ </a:t>
                      </a:r>
                      <a:r>
                        <a:rPr lang="cs-CZ" sz="500" b="1" i="0" u="none" strike="noStrike" dirty="0">
                          <a:latin typeface="Calibri"/>
                        </a:rPr>
                        <a:t>FAKTURA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latin typeface="Calibri"/>
                        </a:rPr>
                        <a:t>č.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51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Dodavatel (prodávající)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IČ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Objednávka číslo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DIČ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Konstantní symbol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 gridSpan="11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DIČ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 gridSpan="10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Odběratel</a:t>
                      </a:r>
                    </a:p>
                  </a:txBody>
                  <a:tcPr marL="3669" marR="3669" marT="3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endParaRPr lang="cs-CZ" sz="3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Peněžní ústav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číslo účtu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kód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 fontAlgn="b"/>
                      <a:endParaRPr lang="cs-CZ" sz="3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9980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IČ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80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Adresa příjemce: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Odběratel 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(kupující)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Způsob dopravy: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Datum vyskladnění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Den vystavení daňového dokladu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0" i="0" u="none" strike="noStrike">
                          <a:latin typeface="Calibri"/>
                        </a:rPr>
                        <a:t>Den splatnosti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9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Pol. č.</a:t>
                      </a:r>
                    </a:p>
                  </a:txBody>
                  <a:tcPr marL="3669" marR="3669" marT="3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Označení dodávky</a:t>
                      </a:r>
                    </a:p>
                  </a:txBody>
                  <a:tcPr marL="3669" marR="3669" marT="3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Daň. sazba %</a:t>
                      </a:r>
                    </a:p>
                  </a:txBody>
                  <a:tcPr marL="3669" marR="3669" marT="3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Jedn. množství Množství</a:t>
                      </a:r>
                    </a:p>
                  </a:txBody>
                  <a:tcPr marL="3669" marR="3669" marT="3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Cena za jedn.</a:t>
                      </a:r>
                    </a:p>
                  </a:txBody>
                  <a:tcPr marL="3669" marR="3669" marT="3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300" b="0" i="0" u="none" strike="noStrike">
                          <a:latin typeface="Calibri"/>
                        </a:rPr>
                        <a:t>Částka bez DPH</a:t>
                      </a:r>
                    </a:p>
                  </a:txBody>
                  <a:tcPr marL="3669" marR="3669" marT="366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Celkem bez daně: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300" b="1" i="0" u="none" strike="noStrike">
                          <a:latin typeface="Calibri"/>
                        </a:rPr>
                        <a:t>DPH 9 %: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cs-CZ" sz="300" b="1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DPH 19 %: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Celkem DPH: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Celkem: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Pol. nepodléhající DPH: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9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300" b="1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Celkem k úhradě: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300" b="1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051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300" b="1" i="0" u="none" strike="noStrike">
                          <a:latin typeface="Calibri"/>
                        </a:rPr>
                        <a:t>Počet příloh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400" b="0" i="0" u="none" strike="noStrike">
                        <a:latin typeface="Calibri"/>
                      </a:endParaRP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300" b="1" i="0" u="none" strike="noStrike">
                          <a:latin typeface="Calibri"/>
                        </a:rPr>
                        <a:t>Razítko a podpis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9980"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400" b="0" i="0" u="none" strike="noStrike" dirty="0">
                          <a:latin typeface="Calibri"/>
                        </a:rPr>
                        <a:t> </a:t>
                      </a:r>
                    </a:p>
                  </a:txBody>
                  <a:tcPr marL="3669" marR="3669" marT="366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188640"/>
            <a:ext cx="88204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latin typeface="Arial" charset="0"/>
              </a:rPr>
              <a:t>Faktura: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= formulář, daňový doklad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= účet za dodané zboží nebo službu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Obsahuje detailní popis zboží nebo služeb, způsob platby a datum splatnosti platby.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Náležitosti faktury jsou definovány českou legislativou</a:t>
            </a:r>
          </a:p>
          <a:p>
            <a:pPr marL="457200" indent="-457200">
              <a:lnSpc>
                <a:spcPct val="200000"/>
              </a:lnSpc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(Obchodní zákoník, Zákon o účetnictví)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endParaRPr lang="cs-CZ" sz="2400" b="1" dirty="0" smtClean="0">
              <a:latin typeface="Arial" charset="0"/>
            </a:endParaRPr>
          </a:p>
        </p:txBody>
      </p:sp>
      <p:pic>
        <p:nvPicPr>
          <p:cNvPr id="21506" name="Picture 2" descr="C:\Users\souhorky\AppData\Local\Microsoft\Windows\Temporary Internet Files\Content.IE5\M3EW7KQD\MC9001985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2142" y="188640"/>
            <a:ext cx="2175834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404664"/>
            <a:ext cx="806489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latin typeface="Arial" charset="0"/>
              </a:rPr>
              <a:t>Povinné náležitosti faktury: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Údaje o své společnosti včetně jména a názvu,</a:t>
            </a:r>
          </a:p>
          <a:p>
            <a:pPr marL="360363" indent="-360363">
              <a:lnSpc>
                <a:spcPct val="150000"/>
              </a:lnSpc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	sídle, místě podnikání a identifikačním čísle. 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Podnikatelé zapsaní v obchodním rejstříku musí</a:t>
            </a:r>
          </a:p>
          <a:p>
            <a:pPr marL="360363" indent="-360363">
              <a:lnSpc>
                <a:spcPct val="150000"/>
              </a:lnSpc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	uvádět i údaj o tomto spisu včetně spisové značky.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Označení účetního dokladu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Obsah účetního případu a jeho účastníci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Peněžní částka nebo informace o ceně za jednotku a množství 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Okamžik vyhotovení účetního dokladu, okamžik uskutečnění účetního případu</a:t>
            </a:r>
          </a:p>
          <a:p>
            <a:pPr marL="360363" indent="-360363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Podpisový záznam osoby odpovědné za jeho zaúčtování a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podpis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C:\Users\souhorky\AppData\Local\Microsoft\Windows\Temporary Internet Files\Content.IE5\M3EW7KQD\MC9001985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0"/>
            <a:ext cx="290111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404664"/>
            <a:ext cx="8064896" cy="5981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latin typeface="Arial" charset="0"/>
              </a:rPr>
              <a:t>Zálohová banketní faktura: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Vždy je podložena písemnou objednávkou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Často je nedílnou přílohou potvrzení objednávky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Obvyklá splatnost je 14 dní.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Vzhledem k tomu, že zálohová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faktura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je přílohou potvrzení objednávky – jejich datum vystavení a odeslání se shoduje.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ts val="3200"/>
              </a:lnSpc>
            </a:pP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V textu faktury: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zopakovat část z objednávky, který specifikuje banket (téma, datum, příležitost)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uvést celkovou dohodnutou cenu</a:t>
            </a:r>
          </a:p>
          <a:p>
            <a:pPr marL="457200" indent="-457200">
              <a:lnSpc>
                <a:spcPts val="3200"/>
              </a:lnSpc>
              <a:buFont typeface="Arial" pitchFamily="34" charset="0"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Uvést dohodnutá procenta zálohy pro krytí materiálových nákladů odbytového střediska (obvyklé je 50% celkové ceny)</a:t>
            </a:r>
          </a:p>
          <a:p>
            <a:pPr marL="457200" indent="-457200">
              <a:lnSpc>
                <a:spcPts val="3200"/>
              </a:lnSpc>
            </a:pPr>
            <a:endParaRPr lang="cs-CZ" sz="2000" dirty="0"/>
          </a:p>
        </p:txBody>
      </p:sp>
      <p:pic>
        <p:nvPicPr>
          <p:cNvPr id="21506" name="Picture 2" descr="C:\Users\souhorky\AppData\Local\Microsoft\Windows\Temporary Internet Files\Content.IE5\M3EW7KQD\MC9001985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88640"/>
            <a:ext cx="2719793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971600" y="332656"/>
            <a:ext cx="698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Příklad</a:t>
            </a:r>
          </a:p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 internetových stránkách školy:</a:t>
            </a:r>
            <a:endParaRPr lang="cs-CZ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9512" y="206084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</a:pPr>
            <a:r>
              <a:rPr lang="cs-CZ" sz="3200" b="1" u="sng" dirty="0" smtClean="0">
                <a:latin typeface="Arial" charset="0"/>
              </a:rPr>
              <a:t>http://www.</a:t>
            </a:r>
            <a:r>
              <a:rPr lang="cs-CZ" sz="3200" b="1" u="sng" dirty="0" err="1" smtClean="0">
                <a:latin typeface="Arial" charset="0"/>
              </a:rPr>
              <a:t>souhorky.cz</a:t>
            </a:r>
            <a:r>
              <a:rPr lang="cs-CZ" sz="3200" b="1" u="sng" dirty="0" smtClean="0">
                <a:latin typeface="Arial" charset="0"/>
              </a:rPr>
              <a:t>/</a:t>
            </a:r>
            <a:r>
              <a:rPr lang="cs-CZ" sz="3200" b="1" u="sng" dirty="0" err="1" smtClean="0">
                <a:latin typeface="Arial" charset="0"/>
              </a:rPr>
              <a:t>vyukdok.php</a:t>
            </a:r>
            <a:endParaRPr lang="cs-CZ" sz="3200" b="1" dirty="0" smtClean="0">
              <a:latin typeface="Arial" charset="0"/>
            </a:endParaRPr>
          </a:p>
        </p:txBody>
      </p:sp>
      <p:pic>
        <p:nvPicPr>
          <p:cNvPr id="32771" name="Picture 3" descr="logo gre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356992"/>
            <a:ext cx="49276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text 1"/>
          <p:cNvSpPr>
            <a:spLocks noGrp="1"/>
          </p:cNvSpPr>
          <p:nvPr>
            <p:ph type="body" sz="quarter" idx="10"/>
          </p:nvPr>
        </p:nvSpPr>
        <p:spPr bwMode="auto">
          <a:xfrm>
            <a:off x="0" y="0"/>
            <a:ext cx="7019925" cy="62642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endParaRPr lang="cs-CZ" sz="2400" b="1" dirty="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</a:pPr>
            <a:endParaRPr lang="cs-CZ" sz="1000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2400" b="1" dirty="0" smtClean="0">
                <a:latin typeface="Arial" charset="0"/>
                <a:cs typeface="Arial" charset="0"/>
              </a:rPr>
              <a:t>WE ARE THE CHAMPIONS!</a:t>
            </a:r>
          </a:p>
          <a:p>
            <a:pPr marL="0" indent="0" eaLnBrk="1" hangingPunct="1"/>
            <a:endParaRPr lang="cs-CZ" sz="44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9600" b="1" dirty="0" smtClean="0">
                <a:latin typeface="Arial" charset="0"/>
                <a:cs typeface="Arial" charset="0"/>
                <a:sym typeface="Wingdings" pitchFamily="2" charset="2"/>
              </a:rPr>
              <a:t> </a:t>
            </a:r>
            <a:endParaRPr lang="cs-CZ" sz="96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endParaRPr lang="cs-CZ" sz="32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5400" b="1" dirty="0" smtClean="0">
                <a:latin typeface="Arial" charset="0"/>
                <a:cs typeface="Arial" charset="0"/>
              </a:rPr>
              <a:t>END</a:t>
            </a: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dirty="0" smtClean="0">
                <a:latin typeface="Arial" charset="0"/>
                <a:cs typeface="Arial" charset="0"/>
              </a:rPr>
              <a:t>	   </a:t>
            </a:r>
          </a:p>
          <a:p>
            <a:pPr marL="0" indent="0" eaLnBrk="1" hangingPunct="1"/>
            <a:endParaRPr lang="cs-CZ" dirty="0" smtClean="0">
              <a:latin typeface="Arial" charset="0"/>
              <a:cs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619672" y="3501008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200" b="1" u="sng" dirty="0" smtClean="0">
                <a:latin typeface="Arial" charset="0"/>
              </a:rPr>
              <a:t>Zdroje: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http://www.</a:t>
            </a:r>
            <a:r>
              <a:rPr lang="cs-CZ" sz="2200" dirty="0" err="1" smtClean="0">
                <a:latin typeface="Arial" charset="0"/>
              </a:rPr>
              <a:t>souhorky.cz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ucebnice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sthlavni.htm</a:t>
            </a:r>
            <a:endParaRPr lang="cs-CZ" sz="2200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100" dirty="0" smtClean="0">
                <a:latin typeface="Arial" charset="0"/>
              </a:rPr>
              <a:t>http://formulare-ke-stazeni-zdarma.cz/danovy-doklad-faktura/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Salač G., Stolničení, Fortuna Praha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Kliparty – free Office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Fotografie – archiv školy SOŠ a SOU Horky n/J</a:t>
            </a:r>
            <a:endParaRPr lang="cs-CZ" sz="2200" dirty="0">
              <a:latin typeface="Arial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843808" y="2132856"/>
            <a:ext cx="6300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  <a:latin typeface="Arial" charset="0"/>
              </a:rPr>
              <a:t>Vypracovala:   </a:t>
            </a:r>
            <a:r>
              <a:rPr lang="cs-CZ" sz="2400" b="1" dirty="0" smtClean="0">
                <a:latin typeface="Arial" charset="0"/>
              </a:rPr>
              <a:t>Ing. Romana Niklová</a:t>
            </a:r>
            <a:endParaRPr lang="cs-CZ" sz="24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lonadumu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sablonadumu</Template>
  <TotalTime>2307</TotalTime>
  <Words>353</Words>
  <Application>Microsoft Office PowerPoint</Application>
  <PresentationFormat>Předvádění na obrazovce (4:3)</PresentationFormat>
  <Paragraphs>352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sablonadumu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souhorky</dc:creator>
  <cp:lastModifiedBy>souhorky</cp:lastModifiedBy>
  <cp:revision>249</cp:revision>
  <dcterms:created xsi:type="dcterms:W3CDTF">2012-07-03T06:04:02Z</dcterms:created>
  <dcterms:modified xsi:type="dcterms:W3CDTF">2013-06-02T11:22:05Z</dcterms:modified>
</cp:coreProperties>
</file>