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gif" ContentType="image/gif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9" r:id="rId3"/>
    <p:sldId id="260" r:id="rId4"/>
    <p:sldId id="263" r:id="rId5"/>
    <p:sldId id="262" r:id="rId6"/>
    <p:sldId id="264" r:id="rId7"/>
    <p:sldId id="258" r:id="rId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FF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972" y="-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018EC203-204A-4041-8A51-A9B13799BC7D}" type="datetimeFigureOut">
              <a:rPr lang="cs-CZ"/>
              <a:pPr>
                <a:defRPr/>
              </a:pPr>
              <a:t>7.4.2013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8746D304-00AD-46DC-9AA2-DE5159816E6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D59C3B-B936-405A-ACCF-AE7E6C724D22}" type="slidenum">
              <a:rPr lang="cs-CZ" smtClean="0"/>
              <a:pPr/>
              <a:t>1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AC06D47-AA51-4BDD-802C-B8BD9A1B580D}" type="slidenum">
              <a:rPr lang="cs-CZ" smtClean="0"/>
              <a:pPr/>
              <a:t>2</a:t>
            </a:fld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AC06D47-AA51-4BDD-802C-B8BD9A1B580D}" type="slidenum">
              <a:rPr lang="cs-CZ" smtClean="0"/>
              <a:pPr/>
              <a:t>3</a:t>
            </a:fld>
            <a:endParaRPr 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AC06D47-AA51-4BDD-802C-B8BD9A1B580D}" type="slidenum">
              <a:rPr lang="cs-CZ" smtClean="0"/>
              <a:pPr/>
              <a:t>4</a:t>
            </a:fld>
            <a:endParaRPr 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AC06D47-AA51-4BDD-802C-B8BD9A1B580D}" type="slidenum">
              <a:rPr lang="cs-CZ" smtClean="0"/>
              <a:pPr/>
              <a:t>5</a:t>
            </a:fld>
            <a:endParaRPr 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AC06D47-AA51-4BDD-802C-B8BD9A1B580D}" type="slidenum">
              <a:rPr lang="cs-CZ" smtClean="0"/>
              <a:pPr/>
              <a:t>6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Freeform 7"/>
          <p:cNvSpPr/>
          <p:nvPr/>
        </p:nvSpPr>
        <p:spPr>
          <a:xfrm>
            <a:off x="4763" y="-1588"/>
            <a:ext cx="9145587" cy="6859588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rgbClr val="00B05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logo gree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115888"/>
            <a:ext cx="200025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179388" y="1263650"/>
            <a:ext cx="5041900" cy="1878013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Střední odborná škola a Střední odborné učiliště</a:t>
            </a:r>
          </a:p>
          <a:p>
            <a:pPr eaLnBrk="1" hangingPunct="1">
              <a:defRPr/>
            </a:pP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Horky nad Jizerou 35</a:t>
            </a:r>
          </a:p>
          <a:p>
            <a:pPr eaLnBrk="1" hangingPunct="1">
              <a:defRPr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endParaRPr lang="cs-CZ" sz="160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r>
              <a:rPr lang="cs-CZ" sz="1400" dirty="0" smtClean="0">
                <a:latin typeface="Arial" pitchFamily="34" charset="0"/>
                <a:cs typeface="Arial" pitchFamily="34" charset="0"/>
              </a:rPr>
              <a:t>Registrační číslo projektu:  CZ.1.07/1.5.00/34.0985</a:t>
            </a:r>
          </a:p>
          <a:p>
            <a:pPr eaLnBrk="1" hangingPunct="1">
              <a:defRPr/>
            </a:pPr>
            <a:endParaRPr lang="cs-CZ" sz="1600" dirty="0" smtClean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osled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ight Triangle 17"/>
          <p:cNvSpPr/>
          <p:nvPr/>
        </p:nvSpPr>
        <p:spPr>
          <a:xfrm rot="5400000">
            <a:off x="433388" y="-433388"/>
            <a:ext cx="6858000" cy="7724775"/>
          </a:xfrm>
          <a:prstGeom prst="rtTriangle">
            <a:avLst/>
          </a:prstGeom>
          <a:solidFill>
            <a:srgbClr val="00B05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>
          <a:xfrm>
            <a:off x="539750" y="260350"/>
            <a:ext cx="3455988" cy="2952750"/>
          </a:xfrm>
          <a:prstGeom prst="rect">
            <a:avLst/>
          </a:prstGeom>
        </p:spPr>
        <p:txBody>
          <a:bodyPr/>
          <a:lstStyle>
            <a:lvl1pPr>
              <a:defRPr sz="1800" b="0" i="0" baseline="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11" name="Zástupný symbol pro obrázek 10"/>
          <p:cNvSpPr>
            <a:spLocks noGrp="1" noChangeAspect="1"/>
          </p:cNvSpPr>
          <p:nvPr>
            <p:ph type="pic" sz="quarter" idx="11"/>
          </p:nvPr>
        </p:nvSpPr>
        <p:spPr>
          <a:xfrm>
            <a:off x="4356100" y="3284538"/>
            <a:ext cx="4537075" cy="324008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noProof="0" smtClean="0"/>
              <a:t>Kliknutím na ikonu přidáte obrázek.</a:t>
            </a:r>
            <a:endParaRPr lang="cs-CZ" noProof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3175" y="5954713"/>
            <a:ext cx="3575050" cy="903287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588" y="5954713"/>
            <a:ext cx="9145588" cy="903287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rgbClr val="00B05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6" r:id="rId2"/>
    <p:sldLayoutId id="2147483878" r:id="rId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kern="1200" cap="all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ts val="800"/>
        </a:spcBef>
        <a:spcAft>
          <a:spcPct val="0"/>
        </a:spcAft>
        <a:buFont typeface="Arial" charset="0"/>
        <a:defRPr sz="1600" b="1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173038" indent="-173038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401638" indent="-16351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630238" indent="-16351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858838" indent="-173038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ovéPole 1"/>
          <p:cNvSpPr txBox="1">
            <a:spLocks noChangeArrowheads="1"/>
          </p:cNvSpPr>
          <p:nvPr/>
        </p:nvSpPr>
        <p:spPr bwMode="auto">
          <a:xfrm>
            <a:off x="4211960" y="3140968"/>
            <a:ext cx="5148064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719138"/>
            <a:r>
              <a:rPr lang="cs-CZ" sz="2000" b="1" dirty="0">
                <a:solidFill>
                  <a:schemeClr val="bg1"/>
                </a:solidFill>
                <a:latin typeface="Arial" charset="0"/>
              </a:rPr>
              <a:t>Předmět:	Stolničení	</a:t>
            </a:r>
          </a:p>
          <a:p>
            <a:pPr defTabSz="719138"/>
            <a:r>
              <a:rPr lang="cs-CZ" sz="2000" b="1" dirty="0">
                <a:solidFill>
                  <a:schemeClr val="bg1"/>
                </a:solidFill>
                <a:latin typeface="Arial" charset="0"/>
              </a:rPr>
              <a:t>Ročník:	</a:t>
            </a:r>
            <a:r>
              <a:rPr lang="cs-CZ" sz="2000" b="1" dirty="0" smtClean="0">
                <a:solidFill>
                  <a:schemeClr val="bg1"/>
                </a:solidFill>
                <a:latin typeface="Arial" charset="0"/>
              </a:rPr>
              <a:t>3. </a:t>
            </a:r>
            <a:endParaRPr lang="cs-CZ" sz="2000" b="1" dirty="0">
              <a:solidFill>
                <a:schemeClr val="bg1"/>
              </a:solidFill>
              <a:latin typeface="Arial" charset="0"/>
            </a:endParaRPr>
          </a:p>
          <a:p>
            <a:pPr defTabSz="719138"/>
            <a:r>
              <a:rPr lang="cs-CZ" sz="2000" b="1" dirty="0">
                <a:solidFill>
                  <a:schemeClr val="bg1"/>
                </a:solidFill>
                <a:latin typeface="Arial" charset="0"/>
              </a:rPr>
              <a:t>Téma:	</a:t>
            </a:r>
            <a:r>
              <a:rPr lang="cs-CZ" sz="2000" b="1" dirty="0" smtClean="0">
                <a:solidFill>
                  <a:schemeClr val="bg1"/>
                </a:solidFill>
                <a:latin typeface="Arial" charset="0"/>
              </a:rPr>
              <a:t>S</a:t>
            </a:r>
            <a:r>
              <a:rPr lang="cs-CZ" sz="2000" b="1" dirty="0" smtClean="0">
                <a:solidFill>
                  <a:schemeClr val="bg1"/>
                </a:solidFill>
              </a:rPr>
              <a:t>ouborné práce celků</a:t>
            </a:r>
          </a:p>
          <a:p>
            <a:pPr defTabSz="719138"/>
            <a:r>
              <a:rPr lang="cs-CZ" sz="2000" b="1" dirty="0" smtClean="0">
                <a:solidFill>
                  <a:schemeClr val="bg1"/>
                </a:solidFill>
              </a:rPr>
              <a:t>		gastronomie</a:t>
            </a:r>
            <a:endParaRPr lang="cs-CZ" sz="2000" b="1" dirty="0">
              <a:solidFill>
                <a:schemeClr val="bg1"/>
              </a:solidFill>
            </a:endParaRPr>
          </a:p>
          <a:p>
            <a:pPr defTabSz="719138"/>
            <a:r>
              <a:rPr lang="cs-CZ" sz="2000" b="1" dirty="0" smtClean="0">
                <a:solidFill>
                  <a:schemeClr val="bg1"/>
                </a:solidFill>
                <a:latin typeface="Arial" charset="0"/>
              </a:rPr>
              <a:t>Vypracovali: Ing</a:t>
            </a:r>
            <a:r>
              <a:rPr lang="cs-CZ" sz="2000" b="1" dirty="0">
                <a:solidFill>
                  <a:schemeClr val="bg1"/>
                </a:solidFill>
                <a:latin typeface="Arial" charset="0"/>
              </a:rPr>
              <a:t>. Romana Niklová</a:t>
            </a:r>
          </a:p>
          <a:p>
            <a:pPr defTabSz="719138"/>
            <a:r>
              <a:rPr lang="cs-CZ" sz="2000" b="1" dirty="0">
                <a:solidFill>
                  <a:schemeClr val="bg1"/>
                </a:solidFill>
                <a:latin typeface="Arial" charset="0"/>
              </a:rPr>
              <a:t>Materiál:      </a:t>
            </a:r>
            <a:r>
              <a:rPr lang="cs-CZ" sz="2000" b="1" i="1" dirty="0" smtClean="0">
                <a:solidFill>
                  <a:schemeClr val="bg1"/>
                </a:solidFill>
              </a:rPr>
              <a:t>VY_32_INOVACE_341</a:t>
            </a:r>
            <a:endParaRPr lang="cs-CZ" sz="2000" b="1" dirty="0">
              <a:solidFill>
                <a:schemeClr val="bg1"/>
              </a:solidFill>
              <a:latin typeface="Arial" charset="0"/>
            </a:endParaRPr>
          </a:p>
          <a:p>
            <a:pPr defTabSz="719138"/>
            <a:r>
              <a:rPr lang="cs-CZ" sz="2000" b="1" dirty="0">
                <a:solidFill>
                  <a:schemeClr val="bg1"/>
                </a:solidFill>
                <a:latin typeface="Arial" charset="0"/>
              </a:rPr>
              <a:t>Datum:	</a:t>
            </a:r>
            <a:r>
              <a:rPr lang="cs-CZ" sz="2000" b="1" dirty="0" smtClean="0">
                <a:solidFill>
                  <a:schemeClr val="bg1"/>
                </a:solidFill>
                <a:latin typeface="Arial" charset="0"/>
              </a:rPr>
              <a:t>10.10.2012</a:t>
            </a:r>
            <a:endParaRPr lang="cs-CZ" sz="2000" b="1" dirty="0">
              <a:solidFill>
                <a:schemeClr val="bg1"/>
              </a:solidFill>
              <a:latin typeface="Arial" charset="0"/>
            </a:endParaRPr>
          </a:p>
          <a:p>
            <a:pPr defTabSz="719138"/>
            <a:r>
              <a:rPr lang="cs-CZ" sz="2000" b="1" dirty="0">
                <a:solidFill>
                  <a:schemeClr val="bg1"/>
                </a:solidFill>
                <a:latin typeface="Arial" charset="0"/>
              </a:rPr>
              <a:t>Anotace:	</a:t>
            </a:r>
            <a:r>
              <a:rPr lang="cs-CZ" sz="2000" b="1" dirty="0" smtClean="0">
                <a:solidFill>
                  <a:schemeClr val="bg1"/>
                </a:solidFill>
                <a:latin typeface="Arial" charset="0"/>
              </a:rPr>
              <a:t>Banket</a:t>
            </a:r>
          </a:p>
          <a:p>
            <a:pPr defTabSz="719138"/>
            <a:r>
              <a:rPr lang="cs-CZ" sz="2000" b="1" dirty="0">
                <a:solidFill>
                  <a:schemeClr val="bg1"/>
                </a:solidFill>
                <a:latin typeface="Arial" charset="0"/>
              </a:rPr>
              <a:t>	</a:t>
            </a:r>
            <a:r>
              <a:rPr lang="cs-CZ" sz="2000" b="1" dirty="0" smtClean="0">
                <a:solidFill>
                  <a:schemeClr val="bg1"/>
                </a:solidFill>
                <a:latin typeface="Arial" charset="0"/>
              </a:rPr>
              <a:t>	- charakteristika</a:t>
            </a:r>
            <a:endParaRPr lang="cs-CZ" sz="3600" b="1" dirty="0">
              <a:solidFill>
                <a:schemeClr val="bg1"/>
              </a:solidFill>
              <a:latin typeface="Arial" charset="0"/>
            </a:endParaRPr>
          </a:p>
          <a:p>
            <a:pPr defTabSz="719138"/>
            <a:endParaRPr lang="cs-CZ" dirty="0">
              <a:latin typeface="Arial" charset="0"/>
            </a:endParaRPr>
          </a:p>
          <a:p>
            <a:pPr defTabSz="719138"/>
            <a:r>
              <a:rPr lang="cs-CZ" dirty="0">
                <a:latin typeface="Arial" charset="0"/>
              </a:rPr>
              <a:t>		</a:t>
            </a:r>
          </a:p>
          <a:p>
            <a:pPr defTabSz="719138"/>
            <a:endParaRPr lang="cs-CZ" dirty="0">
              <a:latin typeface="Arial" charset="0"/>
            </a:endParaRPr>
          </a:p>
          <a:p>
            <a:pPr defTabSz="719138"/>
            <a:endParaRPr lang="cs-CZ" dirty="0">
              <a:latin typeface="Arial" charset="0"/>
            </a:endParaRPr>
          </a:p>
          <a:p>
            <a:pPr defTabSz="719138"/>
            <a:r>
              <a:rPr lang="cs-CZ" dirty="0">
                <a:latin typeface="Arial" charset="0"/>
              </a:rPr>
              <a:t>	</a:t>
            </a:r>
          </a:p>
          <a:p>
            <a:pPr defTabSz="719138"/>
            <a:r>
              <a:rPr lang="cs-CZ" dirty="0">
                <a:latin typeface="Arial" charset="0"/>
              </a:rPr>
              <a:t>		</a:t>
            </a:r>
          </a:p>
        </p:txBody>
      </p:sp>
      <p:sp>
        <p:nvSpPr>
          <p:cNvPr id="4099" name="TextovéPole 2"/>
          <p:cNvSpPr txBox="1">
            <a:spLocks noChangeArrowheads="1"/>
          </p:cNvSpPr>
          <p:nvPr/>
        </p:nvSpPr>
        <p:spPr bwMode="auto">
          <a:xfrm>
            <a:off x="179512" y="2060848"/>
            <a:ext cx="480131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000" b="1" dirty="0">
                <a:latin typeface="Arial" charset="0"/>
              </a:rPr>
              <a:t>Obor: </a:t>
            </a:r>
            <a:r>
              <a:rPr lang="cs-CZ" sz="2000" dirty="0">
                <a:latin typeface="Arial" charset="0"/>
              </a:rPr>
              <a:t>	</a:t>
            </a:r>
            <a:r>
              <a:rPr lang="cs-CZ" sz="2000" b="1" dirty="0">
                <a:latin typeface="Arial" charset="0"/>
              </a:rPr>
              <a:t>65-51-H/01 </a:t>
            </a:r>
            <a:r>
              <a:rPr lang="cs-CZ" sz="2000" b="1" dirty="0" smtClean="0">
                <a:latin typeface="Arial" charset="0"/>
              </a:rPr>
              <a:t>Kuchař-číšník</a:t>
            </a:r>
            <a:r>
              <a:rPr lang="cs-CZ" sz="1600" dirty="0">
                <a:latin typeface="Arial" charset="0"/>
              </a:rPr>
              <a:t>	</a:t>
            </a:r>
            <a:endParaRPr lang="cs-CZ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bdélník 1"/>
          <p:cNvSpPr>
            <a:spLocks noChangeArrowheads="1"/>
          </p:cNvSpPr>
          <p:nvPr/>
        </p:nvSpPr>
        <p:spPr bwMode="auto">
          <a:xfrm>
            <a:off x="468313" y="0"/>
            <a:ext cx="7991475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pPr>
              <a:buFont typeface="Arial" charset="0"/>
              <a:buChar char="•"/>
            </a:pPr>
            <a:endParaRPr lang="cs-CZ">
              <a:latin typeface="Arial" charset="0"/>
            </a:endParaRPr>
          </a:p>
          <a:p>
            <a:r>
              <a:rPr lang="cs-CZ">
                <a:latin typeface="Arial" charset="0"/>
              </a:rPr>
              <a:t>    </a:t>
            </a:r>
          </a:p>
        </p:txBody>
      </p:sp>
      <p:sp>
        <p:nvSpPr>
          <p:cNvPr id="5123" name="Obdélník 3"/>
          <p:cNvSpPr>
            <a:spLocks noChangeArrowheads="1"/>
          </p:cNvSpPr>
          <p:nvPr/>
        </p:nvSpPr>
        <p:spPr bwMode="auto">
          <a:xfrm>
            <a:off x="539750" y="260350"/>
            <a:ext cx="7993063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cs-CZ" sz="4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Banket </a:t>
            </a:r>
            <a:r>
              <a:rPr lang="cs-CZ" sz="4000" b="1" dirty="0" smtClean="0">
                <a:latin typeface="Arial" pitchFamily="34" charset="0"/>
                <a:cs typeface="Arial" pitchFamily="34" charset="0"/>
              </a:rPr>
              <a:t>= slavnostní</a:t>
            </a:r>
          </a:p>
          <a:p>
            <a:pPr>
              <a:defRPr/>
            </a:pPr>
            <a:r>
              <a:rPr lang="cs-CZ" sz="4000" b="1" dirty="0">
                <a:latin typeface="Arial" pitchFamily="34" charset="0"/>
                <a:cs typeface="Arial" pitchFamily="34" charset="0"/>
              </a:rPr>
              <a:t>	</a:t>
            </a:r>
            <a:r>
              <a:rPr lang="cs-CZ" sz="4000" b="1" dirty="0" smtClean="0">
                <a:latin typeface="Arial" pitchFamily="34" charset="0"/>
                <a:cs typeface="Arial" pitchFamily="34" charset="0"/>
              </a:rPr>
              <a:t>	   </a:t>
            </a: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4000" b="1" dirty="0" smtClean="0">
                <a:latin typeface="Arial" pitchFamily="34" charset="0"/>
                <a:cs typeface="Arial" pitchFamily="34" charset="0"/>
              </a:rPr>
              <a:t>hostina</a:t>
            </a:r>
            <a:endParaRPr lang="cs-CZ" sz="2000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115616" y="5949280"/>
            <a:ext cx="7200800" cy="769441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B w="38100" h="38100" prst="slope"/>
              <a:extrusionClr>
                <a:srgbClr val="FFFF00"/>
              </a:extrusionClr>
            </a:sp3d>
          </a:bodyPr>
          <a:lstStyle/>
          <a:p>
            <a:pPr algn="ctr">
              <a:defRPr/>
            </a:pPr>
            <a:r>
              <a:rPr lang="cs-CZ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Banket - SOP</a:t>
            </a:r>
            <a:endParaRPr lang="cs-CZ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251520" y="1412776"/>
            <a:ext cx="792088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b="1" dirty="0" smtClean="0">
                <a:latin typeface="Arial" charset="0"/>
              </a:rPr>
              <a:t>Vstup pouze pro zvané.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b="1" dirty="0" smtClean="0">
                <a:latin typeface="Arial" charset="0"/>
              </a:rPr>
              <a:t>Platí vždy hostitel.</a:t>
            </a:r>
            <a:endParaRPr lang="cs-CZ" sz="2400" b="1" dirty="0" smtClean="0">
              <a:latin typeface="Arial" charset="0"/>
            </a:endParaRP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b="1" dirty="0" smtClean="0">
                <a:latin typeface="Arial" charset="0"/>
              </a:rPr>
              <a:t>Společenské oblečení.</a:t>
            </a:r>
            <a:endParaRPr lang="cs-CZ" sz="2400" b="1" dirty="0" smtClean="0">
              <a:latin typeface="Arial" charset="0"/>
            </a:endParaRP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b="1" dirty="0" smtClean="0">
                <a:latin typeface="Arial" charset="0"/>
              </a:rPr>
              <a:t>Není stanoven minimální počet hostů.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b="1" dirty="0" smtClean="0">
                <a:latin typeface="Arial" charset="0"/>
              </a:rPr>
              <a:t>Hosté sedí u slavnostní tabule podle zasedacího pořádku označeného jmenovkami.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b="1" dirty="0" smtClean="0">
                <a:latin typeface="Arial" charset="0"/>
              </a:rPr>
              <a:t>Jednotné složité (4-5 chodů) nebo slavnostní menu (6 a více chodů).</a:t>
            </a:r>
            <a:endParaRPr lang="cs-CZ" sz="2000" u="sng" dirty="0">
              <a:latin typeface="Arial" charset="0"/>
            </a:endParaRPr>
          </a:p>
        </p:txBody>
      </p:sp>
      <p:pic>
        <p:nvPicPr>
          <p:cNvPr id="5129" name="Picture 9" descr="C:\Users\souhorky\AppData\Local\Microsoft\Windows\Temporary Internet Files\Content.IE5\86WZLX4N\MP900411791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44208" y="260648"/>
            <a:ext cx="2305381" cy="34563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bdélník 1"/>
          <p:cNvSpPr>
            <a:spLocks noChangeArrowheads="1"/>
          </p:cNvSpPr>
          <p:nvPr/>
        </p:nvSpPr>
        <p:spPr bwMode="auto">
          <a:xfrm>
            <a:off x="468313" y="0"/>
            <a:ext cx="7991475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pPr>
              <a:buFont typeface="Arial" charset="0"/>
              <a:buChar char="•"/>
            </a:pPr>
            <a:endParaRPr lang="cs-CZ">
              <a:latin typeface="Arial" charset="0"/>
            </a:endParaRPr>
          </a:p>
          <a:p>
            <a:r>
              <a:rPr lang="cs-CZ">
                <a:latin typeface="Arial" charset="0"/>
              </a:rPr>
              <a:t>    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115616" y="5949280"/>
            <a:ext cx="7200800" cy="769441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B w="38100" h="38100" prst="slope"/>
              <a:extrusionClr>
                <a:srgbClr val="FFFF00"/>
              </a:extrusionClr>
            </a:sp3d>
          </a:bodyPr>
          <a:lstStyle/>
          <a:p>
            <a:pPr algn="ctr">
              <a:defRPr/>
            </a:pPr>
            <a:r>
              <a:rPr lang="cs-CZ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Banket - SOP</a:t>
            </a:r>
            <a:endParaRPr lang="cs-CZ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755576" y="332656"/>
            <a:ext cx="8064896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</a:pPr>
            <a:r>
              <a:rPr lang="cs-CZ" sz="2400" b="1" u="sng" dirty="0" smtClean="0">
                <a:latin typeface="Arial" charset="0"/>
              </a:rPr>
              <a:t>Prostření tabule: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b="1" dirty="0" smtClean="0">
                <a:latin typeface="Arial" charset="0"/>
              </a:rPr>
              <a:t>Tvar tabule značíme podle písmene: I, T, H, U, E, O.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b="1" dirty="0" smtClean="0">
                <a:latin typeface="Arial" charset="0"/>
              </a:rPr>
              <a:t>Místo na </a:t>
            </a:r>
            <a:r>
              <a:rPr lang="cs-CZ" sz="2400" b="1" dirty="0" err="1" smtClean="0">
                <a:latin typeface="Arial" charset="0"/>
              </a:rPr>
              <a:t>couvert</a:t>
            </a:r>
            <a:r>
              <a:rPr lang="cs-CZ" sz="2400" b="1" dirty="0" smtClean="0">
                <a:latin typeface="Arial" charset="0"/>
              </a:rPr>
              <a:t> pro 1 hosta: 80x40 cm.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b="1" dirty="0" smtClean="0">
                <a:latin typeface="Arial" charset="0"/>
              </a:rPr>
              <a:t>Šíře tabule 120-160 cm, středová 1/3 na dekoraci.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b="1" dirty="0" smtClean="0">
                <a:latin typeface="Arial" charset="0"/>
              </a:rPr>
              <a:t>Přesah ubrusu 30 cm na každé straně.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b="1" dirty="0" smtClean="0">
                <a:latin typeface="Arial" charset="0"/>
              </a:rPr>
              <a:t>Nejlépe banketní ubrus, při menších ubrusech prostíráme ubrusy odzadu. Jejich vzájemné překrytí minimálně 15 cm.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b="1" dirty="0" smtClean="0">
                <a:latin typeface="Arial" charset="0"/>
              </a:rPr>
              <a:t>Dekorace jen do výše očí, kopíruje tvar </a:t>
            </a:r>
          </a:p>
          <a:p>
            <a:pPr marL="457200" indent="-457200">
              <a:lnSpc>
                <a:spcPct val="150000"/>
              </a:lnSpc>
            </a:pPr>
            <a:r>
              <a:rPr lang="cs-CZ" sz="2400" b="1" dirty="0">
                <a:latin typeface="Arial" charset="0"/>
              </a:rPr>
              <a:t>	</a:t>
            </a:r>
            <a:r>
              <a:rPr lang="cs-CZ" sz="2400" b="1" dirty="0" smtClean="0">
                <a:latin typeface="Arial" charset="0"/>
              </a:rPr>
              <a:t>tabule, pozor na vůně!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endParaRPr lang="cs-CZ" sz="2000" b="1" dirty="0" smtClean="0">
              <a:latin typeface="Arial" charset="0"/>
            </a:endParaRP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endParaRPr lang="cs-CZ" sz="2000" u="sng" dirty="0">
              <a:latin typeface="Arial" charset="0"/>
            </a:endParaRPr>
          </a:p>
        </p:txBody>
      </p:sp>
      <p:pic>
        <p:nvPicPr>
          <p:cNvPr id="25604" name="Picture 4" descr="C:\Users\souhorky\AppData\Local\Microsoft\Windows\Temporary Internet Files\Content.IE5\M3EW7KQD\MP900305931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288" y="4221088"/>
            <a:ext cx="1695068" cy="23762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bdélník 1"/>
          <p:cNvSpPr>
            <a:spLocks noChangeArrowheads="1"/>
          </p:cNvSpPr>
          <p:nvPr/>
        </p:nvSpPr>
        <p:spPr bwMode="auto">
          <a:xfrm>
            <a:off x="468313" y="0"/>
            <a:ext cx="7991475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pPr>
              <a:buFont typeface="Arial" charset="0"/>
              <a:buChar char="•"/>
            </a:pPr>
            <a:endParaRPr lang="cs-CZ">
              <a:latin typeface="Arial" charset="0"/>
            </a:endParaRPr>
          </a:p>
          <a:p>
            <a:r>
              <a:rPr lang="cs-CZ">
                <a:latin typeface="Arial" charset="0"/>
              </a:rPr>
              <a:t>    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115616" y="5949280"/>
            <a:ext cx="7200800" cy="769441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B w="38100" h="38100" prst="slope"/>
              <a:extrusionClr>
                <a:srgbClr val="FFFF00"/>
              </a:extrusionClr>
            </a:sp3d>
          </a:bodyPr>
          <a:lstStyle/>
          <a:p>
            <a:pPr algn="ctr">
              <a:defRPr/>
            </a:pPr>
            <a:r>
              <a:rPr lang="cs-CZ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Banket - SOP</a:t>
            </a:r>
            <a:endParaRPr lang="cs-CZ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755576" y="332656"/>
            <a:ext cx="8064896" cy="958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</a:pPr>
            <a:endParaRPr lang="cs-CZ" sz="2000" b="1" dirty="0" smtClean="0">
              <a:latin typeface="Arial" charset="0"/>
            </a:endParaRP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endParaRPr lang="cs-CZ" sz="2000" u="sng" dirty="0">
              <a:latin typeface="Arial" charset="0"/>
            </a:endParaRPr>
          </a:p>
        </p:txBody>
      </p:sp>
      <p:pic>
        <p:nvPicPr>
          <p:cNvPr id="30722" name="Picture 2" descr="foto1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260648"/>
            <a:ext cx="6984776" cy="52385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bdélník 1"/>
          <p:cNvSpPr>
            <a:spLocks noChangeArrowheads="1"/>
          </p:cNvSpPr>
          <p:nvPr/>
        </p:nvSpPr>
        <p:spPr bwMode="auto">
          <a:xfrm>
            <a:off x="468313" y="0"/>
            <a:ext cx="7991475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pPr>
              <a:buFont typeface="Arial" charset="0"/>
              <a:buChar char="•"/>
            </a:pPr>
            <a:endParaRPr lang="cs-CZ">
              <a:latin typeface="Arial" charset="0"/>
            </a:endParaRPr>
          </a:p>
          <a:p>
            <a:r>
              <a:rPr lang="cs-CZ">
                <a:latin typeface="Arial" charset="0"/>
              </a:rPr>
              <a:t>    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115616" y="5949280"/>
            <a:ext cx="7200800" cy="769441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B w="38100" h="38100" prst="slope"/>
              <a:extrusionClr>
                <a:srgbClr val="FFFF00"/>
              </a:extrusionClr>
            </a:sp3d>
          </a:bodyPr>
          <a:lstStyle/>
          <a:p>
            <a:pPr algn="ctr">
              <a:defRPr/>
            </a:pPr>
            <a:r>
              <a:rPr lang="cs-CZ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Banket - SOP</a:t>
            </a:r>
            <a:endParaRPr lang="cs-CZ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755576" y="476672"/>
            <a:ext cx="806489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</a:pPr>
            <a:r>
              <a:rPr lang="cs-CZ" sz="2400" b="1" u="sng" dirty="0" smtClean="0">
                <a:latin typeface="Arial" charset="0"/>
              </a:rPr>
              <a:t>Servis: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b="1" dirty="0" smtClean="0">
                <a:latin typeface="Arial" charset="0"/>
              </a:rPr>
              <a:t>Překládáním z mís hostům přímo na talíře ZLEVA!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b="1" dirty="0" smtClean="0">
                <a:latin typeface="Arial" charset="0"/>
              </a:rPr>
              <a:t>Společné nástupy a odchody obsluhy podle pokynů vrchního číšníka.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b="1" dirty="0" smtClean="0">
                <a:latin typeface="Arial" charset="0"/>
              </a:rPr>
              <a:t>Zrcadlová obsluha.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b="1" dirty="0" smtClean="0">
                <a:latin typeface="Arial" charset="0"/>
              </a:rPr>
              <a:t>Host se nesmí dostat „do kleští“.</a:t>
            </a:r>
            <a:endParaRPr lang="cs-CZ" sz="2000" u="sng" dirty="0">
              <a:latin typeface="Arial" charset="0"/>
            </a:endParaRP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b="1" dirty="0" smtClean="0">
                <a:latin typeface="Arial" charset="0"/>
              </a:rPr>
              <a:t>Kolik hostů, tolik obsluhujících.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b="1" dirty="0" smtClean="0">
                <a:latin typeface="Arial" charset="0"/>
              </a:rPr>
              <a:t>Možná i obsluha „a la </a:t>
            </a:r>
            <a:r>
              <a:rPr lang="cs-CZ" sz="2400" b="1" dirty="0" err="1" smtClean="0">
                <a:latin typeface="Arial" charset="0"/>
              </a:rPr>
              <a:t>kloš</a:t>
            </a:r>
            <a:r>
              <a:rPr lang="cs-CZ" sz="2400" b="1" dirty="0" smtClean="0">
                <a:latin typeface="Arial" charset="0"/>
              </a:rPr>
              <a:t>“.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b="1" dirty="0" smtClean="0">
                <a:latin typeface="Arial" charset="0"/>
              </a:rPr>
              <a:t>Důraz na prezentaci a profesionalitu.</a:t>
            </a:r>
          </a:p>
        </p:txBody>
      </p:sp>
      <p:pic>
        <p:nvPicPr>
          <p:cNvPr id="21505" name="Picture 1" descr="C:\Users\souhorky\AppData\Local\Microsoft\Windows\Temporary Internet Files\Content.IE5\9KDWUIWT\MM900236506[1]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192" y="2204864"/>
            <a:ext cx="2666354" cy="25922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bdélník 1"/>
          <p:cNvSpPr>
            <a:spLocks noChangeArrowheads="1"/>
          </p:cNvSpPr>
          <p:nvPr/>
        </p:nvSpPr>
        <p:spPr bwMode="auto">
          <a:xfrm>
            <a:off x="468313" y="0"/>
            <a:ext cx="7991475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pPr>
              <a:buFont typeface="Arial" charset="0"/>
              <a:buChar char="•"/>
            </a:pPr>
            <a:endParaRPr lang="cs-CZ">
              <a:latin typeface="Arial" charset="0"/>
            </a:endParaRPr>
          </a:p>
          <a:p>
            <a:r>
              <a:rPr lang="cs-CZ">
                <a:latin typeface="Arial" charset="0"/>
              </a:rPr>
              <a:t>    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115616" y="5949280"/>
            <a:ext cx="7200800" cy="769441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B w="38100" h="38100" prst="slope"/>
              <a:extrusionClr>
                <a:srgbClr val="FFFF00"/>
              </a:extrusionClr>
            </a:sp3d>
          </a:bodyPr>
          <a:lstStyle/>
          <a:p>
            <a:pPr algn="ctr">
              <a:defRPr/>
            </a:pPr>
            <a:r>
              <a:rPr lang="cs-CZ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Banket - SOP</a:t>
            </a:r>
            <a:endParaRPr lang="cs-CZ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2770" name="Picture 2" descr="foto0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188640"/>
            <a:ext cx="7416824" cy="55626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text 1"/>
          <p:cNvSpPr>
            <a:spLocks noGrp="1"/>
          </p:cNvSpPr>
          <p:nvPr>
            <p:ph type="body" sz="quarter" idx="10"/>
          </p:nvPr>
        </p:nvSpPr>
        <p:spPr bwMode="auto">
          <a:xfrm>
            <a:off x="323850" y="0"/>
            <a:ext cx="6696075" cy="626427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/>
            <a:endParaRPr lang="cs-CZ" sz="2400" b="1" dirty="0" smtClean="0">
              <a:latin typeface="Arial" charset="0"/>
              <a:cs typeface="Arial" charset="0"/>
            </a:endParaRPr>
          </a:p>
          <a:p>
            <a:pPr marL="0" indent="0" eaLnBrk="1" hangingPunct="1">
              <a:lnSpc>
                <a:spcPct val="150000"/>
              </a:lnSpc>
            </a:pPr>
            <a:endParaRPr lang="cs-CZ" sz="1000" dirty="0" smtClean="0">
              <a:latin typeface="Arial" charset="0"/>
              <a:cs typeface="Arial" charset="0"/>
            </a:endParaRPr>
          </a:p>
          <a:p>
            <a:pPr marL="0" indent="0" eaLnBrk="1" hangingPunct="1"/>
            <a:r>
              <a:rPr lang="cs-CZ" sz="2400" b="1" dirty="0" smtClean="0">
                <a:latin typeface="Arial" charset="0"/>
                <a:cs typeface="Arial" charset="0"/>
              </a:rPr>
              <a:t>WE </a:t>
            </a:r>
            <a:r>
              <a:rPr lang="cs-CZ" sz="2400" b="1" dirty="0" smtClean="0">
                <a:latin typeface="Arial" charset="0"/>
                <a:cs typeface="Arial" charset="0"/>
              </a:rPr>
              <a:t>ARE THE CHAMPIONS!</a:t>
            </a:r>
          </a:p>
          <a:p>
            <a:pPr marL="0" indent="0" eaLnBrk="1" hangingPunct="1"/>
            <a:endParaRPr lang="cs-CZ" sz="4400" b="1" dirty="0" smtClean="0">
              <a:latin typeface="Arial" charset="0"/>
              <a:cs typeface="Arial" charset="0"/>
            </a:endParaRPr>
          </a:p>
          <a:p>
            <a:pPr marL="0" indent="0" eaLnBrk="1" hangingPunct="1"/>
            <a:r>
              <a:rPr lang="cs-CZ" sz="9600" b="1" dirty="0" smtClean="0">
                <a:latin typeface="Arial" charset="0"/>
                <a:cs typeface="Arial" charset="0"/>
                <a:sym typeface="Wingdings" pitchFamily="2" charset="2"/>
              </a:rPr>
              <a:t> </a:t>
            </a:r>
            <a:r>
              <a:rPr lang="cs-CZ" sz="9600" b="1" dirty="0" smtClean="0">
                <a:latin typeface="Arial" charset="0"/>
                <a:cs typeface="Arial" charset="0"/>
                <a:sym typeface="Wingdings" pitchFamily="2" charset="2"/>
              </a:rPr>
              <a:t></a:t>
            </a:r>
            <a:endParaRPr lang="cs-CZ" sz="9600" b="1" dirty="0" smtClean="0">
              <a:latin typeface="Arial" charset="0"/>
              <a:cs typeface="Arial" charset="0"/>
            </a:endParaRPr>
          </a:p>
          <a:p>
            <a:pPr marL="0" indent="0" eaLnBrk="1" hangingPunct="1"/>
            <a:endParaRPr lang="cs-CZ" b="1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marL="0" indent="0" eaLnBrk="1" hangingPunct="1"/>
            <a:endParaRPr lang="cs-CZ" sz="3200" b="1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marL="0" indent="0" eaLnBrk="1" hangingPunct="1"/>
            <a:r>
              <a:rPr lang="cs-CZ" sz="5400" b="1" dirty="0" smtClean="0">
                <a:latin typeface="Arial" charset="0"/>
                <a:cs typeface="Arial" charset="0"/>
              </a:rPr>
              <a:t>END</a:t>
            </a:r>
            <a:endParaRPr lang="cs-CZ" sz="5400" b="1" dirty="0" smtClean="0">
              <a:latin typeface="Arial" charset="0"/>
              <a:cs typeface="Arial" charset="0"/>
            </a:endParaRPr>
          </a:p>
          <a:p>
            <a:pPr marL="0" indent="0" eaLnBrk="1" hangingPunct="1"/>
            <a:endParaRPr lang="cs-CZ" b="1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marL="0" indent="0" eaLnBrk="1" hangingPunct="1"/>
            <a:r>
              <a:rPr lang="cs-CZ" dirty="0" smtClean="0">
                <a:latin typeface="Arial" charset="0"/>
                <a:cs typeface="Arial" charset="0"/>
              </a:rPr>
              <a:t>	   </a:t>
            </a:r>
          </a:p>
          <a:p>
            <a:pPr marL="0" indent="0" eaLnBrk="1" hangingPunct="1"/>
            <a:endParaRPr lang="cs-CZ" dirty="0" smtClean="0">
              <a:latin typeface="Arial" charset="0"/>
              <a:cs typeface="Arial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2915816" y="3933056"/>
            <a:ext cx="6480720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</a:pPr>
            <a:r>
              <a:rPr lang="cs-CZ" sz="2200" b="1" u="sng" dirty="0" smtClean="0">
                <a:latin typeface="Arial" charset="0"/>
              </a:rPr>
              <a:t>Zdroje:</a:t>
            </a:r>
          </a:p>
          <a:p>
            <a:pPr marL="457200" indent="-457200">
              <a:lnSpc>
                <a:spcPct val="150000"/>
              </a:lnSpc>
            </a:pPr>
            <a:r>
              <a:rPr lang="cs-CZ" sz="2200" dirty="0" smtClean="0">
                <a:latin typeface="Arial" charset="0"/>
              </a:rPr>
              <a:t>http://www.</a:t>
            </a:r>
            <a:r>
              <a:rPr lang="cs-CZ" sz="2200" dirty="0" err="1" smtClean="0">
                <a:latin typeface="Arial" charset="0"/>
              </a:rPr>
              <a:t>souhorky.cz</a:t>
            </a:r>
            <a:r>
              <a:rPr lang="cs-CZ" sz="2200" dirty="0" smtClean="0">
                <a:latin typeface="Arial" charset="0"/>
              </a:rPr>
              <a:t>/</a:t>
            </a:r>
            <a:r>
              <a:rPr lang="cs-CZ" sz="2200" dirty="0" err="1" smtClean="0">
                <a:latin typeface="Arial" charset="0"/>
              </a:rPr>
              <a:t>ucebnice</a:t>
            </a:r>
            <a:r>
              <a:rPr lang="cs-CZ" sz="2200" dirty="0" smtClean="0">
                <a:latin typeface="Arial" charset="0"/>
              </a:rPr>
              <a:t>/</a:t>
            </a:r>
            <a:r>
              <a:rPr lang="cs-CZ" sz="2200" dirty="0" err="1" smtClean="0">
                <a:latin typeface="Arial" charset="0"/>
              </a:rPr>
              <a:t>st</a:t>
            </a:r>
            <a:r>
              <a:rPr lang="cs-CZ" sz="2200" dirty="0" smtClean="0">
                <a:latin typeface="Arial" charset="0"/>
              </a:rPr>
              <a:t>/</a:t>
            </a:r>
            <a:r>
              <a:rPr lang="cs-CZ" sz="2200" dirty="0" err="1" smtClean="0">
                <a:latin typeface="Arial" charset="0"/>
              </a:rPr>
              <a:t>sthlavni.htm</a:t>
            </a:r>
            <a:endParaRPr lang="cs-CZ" sz="2200" dirty="0" smtClean="0">
              <a:latin typeface="Arial" charset="0"/>
            </a:endParaRPr>
          </a:p>
          <a:p>
            <a:pPr marL="457200" indent="-457200">
              <a:lnSpc>
                <a:spcPct val="150000"/>
              </a:lnSpc>
            </a:pPr>
            <a:r>
              <a:rPr lang="cs-CZ" sz="2200" dirty="0" smtClean="0">
                <a:latin typeface="Arial" charset="0"/>
              </a:rPr>
              <a:t>Salač G., Stolničení, Fortuna Praha</a:t>
            </a:r>
          </a:p>
          <a:p>
            <a:pPr marL="457200" indent="-457200">
              <a:lnSpc>
                <a:spcPct val="150000"/>
              </a:lnSpc>
            </a:pPr>
            <a:r>
              <a:rPr lang="cs-CZ" sz="2200" dirty="0" smtClean="0">
                <a:latin typeface="Arial" charset="0"/>
              </a:rPr>
              <a:t>Kliparty – free Office</a:t>
            </a:r>
          </a:p>
          <a:p>
            <a:pPr marL="457200" indent="-457200">
              <a:lnSpc>
                <a:spcPct val="150000"/>
              </a:lnSpc>
            </a:pPr>
            <a:r>
              <a:rPr lang="cs-CZ" sz="2200" dirty="0" smtClean="0">
                <a:latin typeface="Arial" charset="0"/>
              </a:rPr>
              <a:t>Fotografie – archiv školy SOŠ a SOU Horky n/J</a:t>
            </a:r>
            <a:endParaRPr lang="cs-CZ" sz="2200" dirty="0">
              <a:latin typeface="Arial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2843808" y="2132856"/>
            <a:ext cx="63001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</a:pPr>
            <a:r>
              <a:rPr lang="cs-CZ" sz="2400" b="1" u="sng" dirty="0" smtClean="0">
                <a:solidFill>
                  <a:schemeClr val="bg1"/>
                </a:solidFill>
                <a:latin typeface="Arial" charset="0"/>
              </a:rPr>
              <a:t>Vypracovala:   </a:t>
            </a:r>
            <a:r>
              <a:rPr lang="cs-CZ" sz="2400" b="1" dirty="0" smtClean="0">
                <a:latin typeface="Arial" charset="0"/>
              </a:rPr>
              <a:t>Ing. Romana Niklová</a:t>
            </a:r>
            <a:endParaRPr lang="cs-CZ" sz="2400" b="1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blonadumu">
  <a:themeElements>
    <a:clrScheme name="Úhly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Úhly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Úhl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sablonadumu</Template>
  <TotalTime>1755</TotalTime>
  <Words>243</Words>
  <Application>Microsoft Office PowerPoint</Application>
  <PresentationFormat>Předvádění na obrazovce (4:3)</PresentationFormat>
  <Paragraphs>92</Paragraphs>
  <Slides>7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Franklin Gothic Book</vt:lpstr>
      <vt:lpstr>Arial</vt:lpstr>
      <vt:lpstr>Wingdings</vt:lpstr>
      <vt:lpstr>Calibri</vt:lpstr>
      <vt:lpstr>sablonadumu</vt:lpstr>
      <vt:lpstr>Snímek 1</vt:lpstr>
      <vt:lpstr>Snímek 2</vt:lpstr>
      <vt:lpstr>Snímek 3</vt:lpstr>
      <vt:lpstr>Snímek 4</vt:lpstr>
      <vt:lpstr>Snímek 5</vt:lpstr>
      <vt:lpstr>Snímek 6</vt:lpstr>
      <vt:lpstr>Snímek 7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souhorky</dc:creator>
  <cp:lastModifiedBy>souhorky</cp:lastModifiedBy>
  <cp:revision>188</cp:revision>
  <dcterms:created xsi:type="dcterms:W3CDTF">2012-07-03T06:04:02Z</dcterms:created>
  <dcterms:modified xsi:type="dcterms:W3CDTF">2013-04-07T10:58:52Z</dcterms:modified>
</cp:coreProperties>
</file>