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66" r:id="rId2"/>
    <p:sldMasterId id="2147483778" r:id="rId3"/>
    <p:sldMasterId id="2147483791" r:id="rId4"/>
    <p:sldMasterId id="2147483803" r:id="rId5"/>
  </p:sldMasterIdLst>
  <p:notesMasterIdLst>
    <p:notesMasterId r:id="rId98"/>
  </p:notesMasterIdLst>
  <p:handoutMasterIdLst>
    <p:handoutMasterId r:id="rId99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CC00"/>
    <a:srgbClr val="FFCC66"/>
    <a:srgbClr val="660033"/>
    <a:srgbClr val="FF3399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 autoAdjust="0"/>
    <p:restoredTop sz="91933" autoAdjust="0"/>
  </p:normalViewPr>
  <p:slideViewPr>
    <p:cSldViewPr>
      <p:cViewPr>
        <p:scale>
          <a:sx n="75" d="100"/>
          <a:sy n="75" d="100"/>
        </p:scale>
        <p:origin x="-10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9C3F66-2547-4457-AE31-6E32B32AB2E8}" type="doc">
      <dgm:prSet loTypeId="urn:microsoft.com/office/officeart/2005/8/layout/cycle5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cs-CZ"/>
        </a:p>
      </dgm:t>
    </dgm:pt>
    <dgm:pt modelId="{79C15E8E-3B6E-4775-814B-E4D14648666C}">
      <dgm:prSet phldrT="[Text]"/>
      <dgm:spPr/>
      <dgm:t>
        <a:bodyPr/>
        <a:lstStyle/>
        <a:p>
          <a:r>
            <a:rPr lang="cs-CZ" dirty="0" smtClean="0"/>
            <a:t>seznámení se se spolužáky</a:t>
          </a:r>
          <a:endParaRPr lang="cs-CZ" dirty="0"/>
        </a:p>
      </dgm:t>
    </dgm:pt>
    <dgm:pt modelId="{C7658AEB-BC0B-4953-93DE-01559A42DEB9}" type="parTrans" cxnId="{D16F5487-E6A1-422E-AF5D-FEC4AFBC6F3A}">
      <dgm:prSet/>
      <dgm:spPr/>
      <dgm:t>
        <a:bodyPr/>
        <a:lstStyle/>
        <a:p>
          <a:endParaRPr lang="cs-CZ"/>
        </a:p>
      </dgm:t>
    </dgm:pt>
    <dgm:pt modelId="{CBB8D32B-01F5-45A7-B7CE-70C667A932E7}" type="sibTrans" cxnId="{D16F5487-E6A1-422E-AF5D-FEC4AFBC6F3A}">
      <dgm:prSet/>
      <dgm:spPr/>
      <dgm:t>
        <a:bodyPr/>
        <a:lstStyle/>
        <a:p>
          <a:endParaRPr lang="cs-CZ"/>
        </a:p>
      </dgm:t>
    </dgm:pt>
    <dgm:pt modelId="{CFBBD42D-806D-4F6A-B0D7-D434CAF2BD81}">
      <dgm:prSet phldrT="[Text]"/>
      <dgm:spPr/>
      <dgm:t>
        <a:bodyPr/>
        <a:lstStyle/>
        <a:p>
          <a:r>
            <a:rPr lang="cs-CZ" dirty="0" smtClean="0"/>
            <a:t>poznání třídního učitele</a:t>
          </a:r>
          <a:endParaRPr lang="cs-CZ" dirty="0"/>
        </a:p>
      </dgm:t>
    </dgm:pt>
    <dgm:pt modelId="{4B3A53B7-0C78-4921-B03C-67E4A6DAF38C}" type="parTrans" cxnId="{505910E9-CE3C-40A6-8139-8099BC751815}">
      <dgm:prSet/>
      <dgm:spPr/>
      <dgm:t>
        <a:bodyPr/>
        <a:lstStyle/>
        <a:p>
          <a:endParaRPr lang="cs-CZ"/>
        </a:p>
      </dgm:t>
    </dgm:pt>
    <dgm:pt modelId="{EB8B3470-B476-40F6-A416-0F9C263D1400}" type="sibTrans" cxnId="{505910E9-CE3C-40A6-8139-8099BC751815}">
      <dgm:prSet/>
      <dgm:spPr/>
      <dgm:t>
        <a:bodyPr/>
        <a:lstStyle/>
        <a:p>
          <a:endParaRPr lang="cs-CZ"/>
        </a:p>
      </dgm:t>
    </dgm:pt>
    <dgm:pt modelId="{F6D03E1E-BBE3-44AA-9018-73B8FF21DD54}">
      <dgm:prSet phldrT="[Text]"/>
      <dgm:spPr/>
      <dgm:t>
        <a:bodyPr/>
        <a:lstStyle/>
        <a:p>
          <a:r>
            <a:rPr lang="cs-CZ" dirty="0" smtClean="0"/>
            <a:t>vznik vztahových vazeb v pozitivním prostředí</a:t>
          </a:r>
          <a:endParaRPr lang="cs-CZ" dirty="0"/>
        </a:p>
      </dgm:t>
    </dgm:pt>
    <dgm:pt modelId="{AC8D5090-B640-465C-855B-A62AD3D337D3}" type="parTrans" cxnId="{8DB93831-5A69-466D-98D7-C79A6FC4000F}">
      <dgm:prSet/>
      <dgm:spPr/>
      <dgm:t>
        <a:bodyPr/>
        <a:lstStyle/>
        <a:p>
          <a:endParaRPr lang="cs-CZ"/>
        </a:p>
      </dgm:t>
    </dgm:pt>
    <dgm:pt modelId="{0531D0BA-3B07-46CA-B742-A1244895BCAC}" type="sibTrans" cxnId="{8DB93831-5A69-466D-98D7-C79A6FC4000F}">
      <dgm:prSet/>
      <dgm:spPr/>
      <dgm:t>
        <a:bodyPr/>
        <a:lstStyle/>
        <a:p>
          <a:endParaRPr lang="cs-CZ"/>
        </a:p>
      </dgm:t>
    </dgm:pt>
    <dgm:pt modelId="{BA3CC3A2-FA0C-4CD8-95B0-CDC0F8ECB806}">
      <dgm:prSet phldrT="[Text]"/>
      <dgm:spPr/>
      <dgm:t>
        <a:bodyPr/>
        <a:lstStyle/>
        <a:p>
          <a:r>
            <a:rPr lang="cs-CZ" dirty="0" smtClean="0"/>
            <a:t>pomalé a nenásilné zahájení </a:t>
          </a:r>
          <a:r>
            <a:rPr lang="cs-CZ" dirty="0" err="1" smtClean="0"/>
            <a:t>šk</a:t>
          </a:r>
          <a:r>
            <a:rPr lang="cs-CZ" dirty="0" smtClean="0"/>
            <a:t>. roku na nové škole</a:t>
          </a:r>
          <a:endParaRPr lang="cs-CZ" dirty="0"/>
        </a:p>
      </dgm:t>
    </dgm:pt>
    <dgm:pt modelId="{D71E1316-424C-471C-B749-13B54012AEA9}" type="parTrans" cxnId="{813D2E09-1026-4E5F-9079-132C94FB2340}">
      <dgm:prSet/>
      <dgm:spPr/>
      <dgm:t>
        <a:bodyPr/>
        <a:lstStyle/>
        <a:p>
          <a:endParaRPr lang="cs-CZ"/>
        </a:p>
      </dgm:t>
    </dgm:pt>
    <dgm:pt modelId="{90172F54-438E-4512-B5F4-12F32ED48616}" type="sibTrans" cxnId="{813D2E09-1026-4E5F-9079-132C94FB2340}">
      <dgm:prSet/>
      <dgm:spPr/>
      <dgm:t>
        <a:bodyPr/>
        <a:lstStyle/>
        <a:p>
          <a:endParaRPr lang="cs-CZ"/>
        </a:p>
      </dgm:t>
    </dgm:pt>
    <dgm:pt modelId="{6CB2BA12-B48B-4500-9FA5-EF5D4B0F71D8}">
      <dgm:prSet phldrT="[Text]"/>
      <dgm:spPr/>
      <dgm:t>
        <a:bodyPr/>
        <a:lstStyle/>
        <a:p>
          <a:r>
            <a:rPr lang="cs-CZ" dirty="0" smtClean="0"/>
            <a:t>včlenění nových spolužáků do kolektivu</a:t>
          </a:r>
          <a:endParaRPr lang="cs-CZ" dirty="0"/>
        </a:p>
      </dgm:t>
    </dgm:pt>
    <dgm:pt modelId="{24ED8430-E63E-41F9-A9F1-5192702AF26B}" type="parTrans" cxnId="{5EF9C359-3826-416D-9D31-93FF5D13AD69}">
      <dgm:prSet/>
      <dgm:spPr/>
      <dgm:t>
        <a:bodyPr/>
        <a:lstStyle/>
        <a:p>
          <a:endParaRPr lang="cs-CZ"/>
        </a:p>
      </dgm:t>
    </dgm:pt>
    <dgm:pt modelId="{505A1903-4229-492D-AFDE-D9CE4765B331}" type="sibTrans" cxnId="{5EF9C359-3826-416D-9D31-93FF5D13AD69}">
      <dgm:prSet/>
      <dgm:spPr/>
      <dgm:t>
        <a:bodyPr/>
        <a:lstStyle/>
        <a:p>
          <a:endParaRPr lang="cs-CZ"/>
        </a:p>
      </dgm:t>
    </dgm:pt>
    <dgm:pt modelId="{EB5228D1-B1E9-4916-B8DD-A2E50EBC3502}" type="pres">
      <dgm:prSet presAssocID="{0D9C3F66-2547-4457-AE31-6E32B32AB2E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725DD0F-FE6B-4E27-A211-A3962E97BE78}" type="pres">
      <dgm:prSet presAssocID="{79C15E8E-3B6E-4775-814B-E4D14648666C}" presName="node" presStyleLbl="node1" presStyleIdx="0" presStyleCnt="5" custRadScaleRad="95014" custRadScaleInc="-230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B5C59B-36B1-4CD3-AB18-09525B840377}" type="pres">
      <dgm:prSet presAssocID="{79C15E8E-3B6E-4775-814B-E4D14648666C}" presName="spNode" presStyleCnt="0"/>
      <dgm:spPr/>
    </dgm:pt>
    <dgm:pt modelId="{88585A20-E820-44F1-93C6-140B9BB62BC6}" type="pres">
      <dgm:prSet presAssocID="{CBB8D32B-01F5-45A7-B7CE-70C667A932E7}" presName="sibTrans" presStyleLbl="sibTrans1D1" presStyleIdx="0" presStyleCnt="5"/>
      <dgm:spPr/>
      <dgm:t>
        <a:bodyPr/>
        <a:lstStyle/>
        <a:p>
          <a:endParaRPr lang="cs-CZ"/>
        </a:p>
      </dgm:t>
    </dgm:pt>
    <dgm:pt modelId="{34FC2151-652D-4FD0-93EC-48E287FFC6CF}" type="pres">
      <dgm:prSet presAssocID="{CFBBD42D-806D-4F6A-B0D7-D434CAF2BD8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0459DA7-93A8-41FB-8697-D65ABCC33499}" type="pres">
      <dgm:prSet presAssocID="{CFBBD42D-806D-4F6A-B0D7-D434CAF2BD81}" presName="spNode" presStyleCnt="0"/>
      <dgm:spPr/>
    </dgm:pt>
    <dgm:pt modelId="{8177D376-1657-4C3F-94F2-6839FAC29791}" type="pres">
      <dgm:prSet presAssocID="{EB8B3470-B476-40F6-A416-0F9C263D1400}" presName="sibTrans" presStyleLbl="sibTrans1D1" presStyleIdx="1" presStyleCnt="5"/>
      <dgm:spPr/>
      <dgm:t>
        <a:bodyPr/>
        <a:lstStyle/>
        <a:p>
          <a:endParaRPr lang="cs-CZ"/>
        </a:p>
      </dgm:t>
    </dgm:pt>
    <dgm:pt modelId="{9938B123-16B2-4200-8030-EC61AEB0C471}" type="pres">
      <dgm:prSet presAssocID="{F6D03E1E-BBE3-44AA-9018-73B8FF21DD5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C671AE8-47B0-4B5E-A4FB-40E92CBECAC3}" type="pres">
      <dgm:prSet presAssocID="{F6D03E1E-BBE3-44AA-9018-73B8FF21DD54}" presName="spNode" presStyleCnt="0"/>
      <dgm:spPr/>
    </dgm:pt>
    <dgm:pt modelId="{3D8C37E1-A2C0-4156-87C7-D8D09D9B63A5}" type="pres">
      <dgm:prSet presAssocID="{0531D0BA-3B07-46CA-B742-A1244895BCAC}" presName="sibTrans" presStyleLbl="sibTrans1D1" presStyleIdx="2" presStyleCnt="5"/>
      <dgm:spPr/>
      <dgm:t>
        <a:bodyPr/>
        <a:lstStyle/>
        <a:p>
          <a:endParaRPr lang="cs-CZ"/>
        </a:p>
      </dgm:t>
    </dgm:pt>
    <dgm:pt modelId="{DE3F45D1-45D4-4084-9B56-AC61B1F4ABAC}" type="pres">
      <dgm:prSet presAssocID="{BA3CC3A2-FA0C-4CD8-95B0-CDC0F8ECB80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302581C-70C0-4BA4-98E8-E0CA602F1154}" type="pres">
      <dgm:prSet presAssocID="{BA3CC3A2-FA0C-4CD8-95B0-CDC0F8ECB806}" presName="spNode" presStyleCnt="0"/>
      <dgm:spPr/>
    </dgm:pt>
    <dgm:pt modelId="{7BC02C98-2A36-4137-88B0-DAB2D44336C9}" type="pres">
      <dgm:prSet presAssocID="{90172F54-438E-4512-B5F4-12F32ED48616}" presName="sibTrans" presStyleLbl="sibTrans1D1" presStyleIdx="3" presStyleCnt="5"/>
      <dgm:spPr/>
      <dgm:t>
        <a:bodyPr/>
        <a:lstStyle/>
        <a:p>
          <a:endParaRPr lang="cs-CZ"/>
        </a:p>
      </dgm:t>
    </dgm:pt>
    <dgm:pt modelId="{159694E2-CCD6-43A7-9708-1A77036CE1EC}" type="pres">
      <dgm:prSet presAssocID="{6CB2BA12-B48B-4500-9FA5-EF5D4B0F71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22FBDA7-7E04-4806-91CA-8B47E27E1958}" type="pres">
      <dgm:prSet presAssocID="{6CB2BA12-B48B-4500-9FA5-EF5D4B0F71D8}" presName="spNode" presStyleCnt="0"/>
      <dgm:spPr/>
    </dgm:pt>
    <dgm:pt modelId="{A305724F-EDCD-433D-BAAF-1CC079FB9601}" type="pres">
      <dgm:prSet presAssocID="{505A1903-4229-492D-AFDE-D9CE4765B331}" presName="sibTrans" presStyleLbl="sibTrans1D1" presStyleIdx="4" presStyleCnt="5"/>
      <dgm:spPr/>
      <dgm:t>
        <a:bodyPr/>
        <a:lstStyle/>
        <a:p>
          <a:endParaRPr lang="cs-CZ"/>
        </a:p>
      </dgm:t>
    </dgm:pt>
  </dgm:ptLst>
  <dgm:cxnLst>
    <dgm:cxn modelId="{5B09E8E8-8E05-4480-8BC6-1EDD7D24824E}" type="presOf" srcId="{F6D03E1E-BBE3-44AA-9018-73B8FF21DD54}" destId="{9938B123-16B2-4200-8030-EC61AEB0C471}" srcOrd="0" destOrd="0" presId="urn:microsoft.com/office/officeart/2005/8/layout/cycle5"/>
    <dgm:cxn modelId="{D15A2FE1-B53D-412B-AC4B-E7E7F27ED9E8}" type="presOf" srcId="{0531D0BA-3B07-46CA-B742-A1244895BCAC}" destId="{3D8C37E1-A2C0-4156-87C7-D8D09D9B63A5}" srcOrd="0" destOrd="0" presId="urn:microsoft.com/office/officeart/2005/8/layout/cycle5"/>
    <dgm:cxn modelId="{D9AF54FB-91C1-44F7-9FA6-E0BB4E744A9E}" type="presOf" srcId="{6CB2BA12-B48B-4500-9FA5-EF5D4B0F71D8}" destId="{159694E2-CCD6-43A7-9708-1A77036CE1EC}" srcOrd="0" destOrd="0" presId="urn:microsoft.com/office/officeart/2005/8/layout/cycle5"/>
    <dgm:cxn modelId="{5EF9C359-3826-416D-9D31-93FF5D13AD69}" srcId="{0D9C3F66-2547-4457-AE31-6E32B32AB2E8}" destId="{6CB2BA12-B48B-4500-9FA5-EF5D4B0F71D8}" srcOrd="4" destOrd="0" parTransId="{24ED8430-E63E-41F9-A9F1-5192702AF26B}" sibTransId="{505A1903-4229-492D-AFDE-D9CE4765B331}"/>
    <dgm:cxn modelId="{D16F5487-E6A1-422E-AF5D-FEC4AFBC6F3A}" srcId="{0D9C3F66-2547-4457-AE31-6E32B32AB2E8}" destId="{79C15E8E-3B6E-4775-814B-E4D14648666C}" srcOrd="0" destOrd="0" parTransId="{C7658AEB-BC0B-4953-93DE-01559A42DEB9}" sibTransId="{CBB8D32B-01F5-45A7-B7CE-70C667A932E7}"/>
    <dgm:cxn modelId="{813D2E09-1026-4E5F-9079-132C94FB2340}" srcId="{0D9C3F66-2547-4457-AE31-6E32B32AB2E8}" destId="{BA3CC3A2-FA0C-4CD8-95B0-CDC0F8ECB806}" srcOrd="3" destOrd="0" parTransId="{D71E1316-424C-471C-B749-13B54012AEA9}" sibTransId="{90172F54-438E-4512-B5F4-12F32ED48616}"/>
    <dgm:cxn modelId="{8909D075-3EE5-48E7-894D-BD9356A78AF2}" type="presOf" srcId="{CBB8D32B-01F5-45A7-B7CE-70C667A932E7}" destId="{88585A20-E820-44F1-93C6-140B9BB62BC6}" srcOrd="0" destOrd="0" presId="urn:microsoft.com/office/officeart/2005/8/layout/cycle5"/>
    <dgm:cxn modelId="{066D1528-40FA-4813-8B79-5424D6101B11}" type="presOf" srcId="{0D9C3F66-2547-4457-AE31-6E32B32AB2E8}" destId="{EB5228D1-B1E9-4916-B8DD-A2E50EBC3502}" srcOrd="0" destOrd="0" presId="urn:microsoft.com/office/officeart/2005/8/layout/cycle5"/>
    <dgm:cxn modelId="{505910E9-CE3C-40A6-8139-8099BC751815}" srcId="{0D9C3F66-2547-4457-AE31-6E32B32AB2E8}" destId="{CFBBD42D-806D-4F6A-B0D7-D434CAF2BD81}" srcOrd="1" destOrd="0" parTransId="{4B3A53B7-0C78-4921-B03C-67E4A6DAF38C}" sibTransId="{EB8B3470-B476-40F6-A416-0F9C263D1400}"/>
    <dgm:cxn modelId="{E890F0A5-56D9-4EF0-A5CD-5F935B5745B0}" type="presOf" srcId="{BA3CC3A2-FA0C-4CD8-95B0-CDC0F8ECB806}" destId="{DE3F45D1-45D4-4084-9B56-AC61B1F4ABAC}" srcOrd="0" destOrd="0" presId="urn:microsoft.com/office/officeart/2005/8/layout/cycle5"/>
    <dgm:cxn modelId="{B34E580A-F190-44B6-9337-78979EB7F614}" type="presOf" srcId="{CFBBD42D-806D-4F6A-B0D7-D434CAF2BD81}" destId="{34FC2151-652D-4FD0-93EC-48E287FFC6CF}" srcOrd="0" destOrd="0" presId="urn:microsoft.com/office/officeart/2005/8/layout/cycle5"/>
    <dgm:cxn modelId="{F56E61F7-0BE4-42F9-BABB-A8D70085E1F2}" type="presOf" srcId="{EB8B3470-B476-40F6-A416-0F9C263D1400}" destId="{8177D376-1657-4C3F-94F2-6839FAC29791}" srcOrd="0" destOrd="0" presId="urn:microsoft.com/office/officeart/2005/8/layout/cycle5"/>
    <dgm:cxn modelId="{635BCBF0-B879-4C9B-A3A3-A3CFA7C5C60C}" type="presOf" srcId="{505A1903-4229-492D-AFDE-D9CE4765B331}" destId="{A305724F-EDCD-433D-BAAF-1CC079FB9601}" srcOrd="0" destOrd="0" presId="urn:microsoft.com/office/officeart/2005/8/layout/cycle5"/>
    <dgm:cxn modelId="{EBDE896B-74E8-4139-B4AA-C677C343A7B2}" type="presOf" srcId="{79C15E8E-3B6E-4775-814B-E4D14648666C}" destId="{6725DD0F-FE6B-4E27-A211-A3962E97BE78}" srcOrd="0" destOrd="0" presId="urn:microsoft.com/office/officeart/2005/8/layout/cycle5"/>
    <dgm:cxn modelId="{8DB93831-5A69-466D-98D7-C79A6FC4000F}" srcId="{0D9C3F66-2547-4457-AE31-6E32B32AB2E8}" destId="{F6D03E1E-BBE3-44AA-9018-73B8FF21DD54}" srcOrd="2" destOrd="0" parTransId="{AC8D5090-B640-465C-855B-A62AD3D337D3}" sibTransId="{0531D0BA-3B07-46CA-B742-A1244895BCAC}"/>
    <dgm:cxn modelId="{956019CB-9EEC-4822-9F4E-8C970809DC85}" type="presOf" srcId="{90172F54-438E-4512-B5F4-12F32ED48616}" destId="{7BC02C98-2A36-4137-88B0-DAB2D44336C9}" srcOrd="0" destOrd="0" presId="urn:microsoft.com/office/officeart/2005/8/layout/cycle5"/>
    <dgm:cxn modelId="{891C8506-68DC-4451-AA3E-D11ECEA7222A}" type="presParOf" srcId="{EB5228D1-B1E9-4916-B8DD-A2E50EBC3502}" destId="{6725DD0F-FE6B-4E27-A211-A3962E97BE78}" srcOrd="0" destOrd="0" presId="urn:microsoft.com/office/officeart/2005/8/layout/cycle5"/>
    <dgm:cxn modelId="{E8198CEE-1D63-4EC0-AD32-03D9F5D036DF}" type="presParOf" srcId="{EB5228D1-B1E9-4916-B8DD-A2E50EBC3502}" destId="{36B5C59B-36B1-4CD3-AB18-09525B840377}" srcOrd="1" destOrd="0" presId="urn:microsoft.com/office/officeart/2005/8/layout/cycle5"/>
    <dgm:cxn modelId="{C9145831-0374-45CC-940C-E529127ED6F4}" type="presParOf" srcId="{EB5228D1-B1E9-4916-B8DD-A2E50EBC3502}" destId="{88585A20-E820-44F1-93C6-140B9BB62BC6}" srcOrd="2" destOrd="0" presId="urn:microsoft.com/office/officeart/2005/8/layout/cycle5"/>
    <dgm:cxn modelId="{03215EA8-614A-466D-AD80-9F6EA1DCC650}" type="presParOf" srcId="{EB5228D1-B1E9-4916-B8DD-A2E50EBC3502}" destId="{34FC2151-652D-4FD0-93EC-48E287FFC6CF}" srcOrd="3" destOrd="0" presId="urn:microsoft.com/office/officeart/2005/8/layout/cycle5"/>
    <dgm:cxn modelId="{46EC7006-D2F1-4043-8426-68EB85B2F077}" type="presParOf" srcId="{EB5228D1-B1E9-4916-B8DD-A2E50EBC3502}" destId="{F0459DA7-93A8-41FB-8697-D65ABCC33499}" srcOrd="4" destOrd="0" presId="urn:microsoft.com/office/officeart/2005/8/layout/cycle5"/>
    <dgm:cxn modelId="{A9ACDC43-E89A-4FF0-BB88-01F69619A563}" type="presParOf" srcId="{EB5228D1-B1E9-4916-B8DD-A2E50EBC3502}" destId="{8177D376-1657-4C3F-94F2-6839FAC29791}" srcOrd="5" destOrd="0" presId="urn:microsoft.com/office/officeart/2005/8/layout/cycle5"/>
    <dgm:cxn modelId="{DB030428-9271-4E6E-8853-95DCD459604B}" type="presParOf" srcId="{EB5228D1-B1E9-4916-B8DD-A2E50EBC3502}" destId="{9938B123-16B2-4200-8030-EC61AEB0C471}" srcOrd="6" destOrd="0" presId="urn:microsoft.com/office/officeart/2005/8/layout/cycle5"/>
    <dgm:cxn modelId="{B4A4225B-F216-4FFB-B735-281D2CF215C3}" type="presParOf" srcId="{EB5228D1-B1E9-4916-B8DD-A2E50EBC3502}" destId="{3C671AE8-47B0-4B5E-A4FB-40E92CBECAC3}" srcOrd="7" destOrd="0" presId="urn:microsoft.com/office/officeart/2005/8/layout/cycle5"/>
    <dgm:cxn modelId="{31761C3A-B205-4EBC-ACDA-945E99C1331A}" type="presParOf" srcId="{EB5228D1-B1E9-4916-B8DD-A2E50EBC3502}" destId="{3D8C37E1-A2C0-4156-87C7-D8D09D9B63A5}" srcOrd="8" destOrd="0" presId="urn:microsoft.com/office/officeart/2005/8/layout/cycle5"/>
    <dgm:cxn modelId="{74CAB82B-9550-466F-91E3-011E2FD1A53E}" type="presParOf" srcId="{EB5228D1-B1E9-4916-B8DD-A2E50EBC3502}" destId="{DE3F45D1-45D4-4084-9B56-AC61B1F4ABAC}" srcOrd="9" destOrd="0" presId="urn:microsoft.com/office/officeart/2005/8/layout/cycle5"/>
    <dgm:cxn modelId="{F3FC5F49-C82E-4707-927E-A7D0BAB51203}" type="presParOf" srcId="{EB5228D1-B1E9-4916-B8DD-A2E50EBC3502}" destId="{5302581C-70C0-4BA4-98E8-E0CA602F1154}" srcOrd="10" destOrd="0" presId="urn:microsoft.com/office/officeart/2005/8/layout/cycle5"/>
    <dgm:cxn modelId="{0EFCCC57-380C-4C1F-BD75-8C5F6EE239D1}" type="presParOf" srcId="{EB5228D1-B1E9-4916-B8DD-A2E50EBC3502}" destId="{7BC02C98-2A36-4137-88B0-DAB2D44336C9}" srcOrd="11" destOrd="0" presId="urn:microsoft.com/office/officeart/2005/8/layout/cycle5"/>
    <dgm:cxn modelId="{DC726D1D-672A-4692-A9B7-0735BCA91475}" type="presParOf" srcId="{EB5228D1-B1E9-4916-B8DD-A2E50EBC3502}" destId="{159694E2-CCD6-43A7-9708-1A77036CE1EC}" srcOrd="12" destOrd="0" presId="urn:microsoft.com/office/officeart/2005/8/layout/cycle5"/>
    <dgm:cxn modelId="{C91F0887-4AAD-4FB8-9FC2-3FFE9BED1E91}" type="presParOf" srcId="{EB5228D1-B1E9-4916-B8DD-A2E50EBC3502}" destId="{122FBDA7-7E04-4806-91CA-8B47E27E1958}" srcOrd="13" destOrd="0" presId="urn:microsoft.com/office/officeart/2005/8/layout/cycle5"/>
    <dgm:cxn modelId="{14C0C8D1-7034-4D67-88B7-7A0113F55328}" type="presParOf" srcId="{EB5228D1-B1E9-4916-B8DD-A2E50EBC3502}" destId="{A305724F-EDCD-433D-BAAF-1CC079FB960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5DD0F-FE6B-4E27-A211-A3962E97BE78}">
      <dsp:nvSpPr>
        <dsp:cNvPr id="0" name=""/>
        <dsp:cNvSpPr/>
      </dsp:nvSpPr>
      <dsp:spPr>
        <a:xfrm>
          <a:off x="2991099" y="140996"/>
          <a:ext cx="2111537" cy="1372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seznámení se se spolužáky</a:t>
          </a:r>
          <a:endParaRPr lang="cs-CZ" sz="1900" kern="1200" dirty="0"/>
        </a:p>
      </dsp:txBody>
      <dsp:txXfrm>
        <a:off x="3058099" y="207996"/>
        <a:ext cx="1977537" cy="1238499"/>
      </dsp:txXfrm>
    </dsp:sp>
    <dsp:sp modelId="{88585A20-E820-44F1-93C6-140B9BB62BC6}">
      <dsp:nvSpPr>
        <dsp:cNvPr id="0" name=""/>
        <dsp:cNvSpPr/>
      </dsp:nvSpPr>
      <dsp:spPr>
        <a:xfrm>
          <a:off x="1483900" y="895310"/>
          <a:ext cx="5481334" cy="5481334"/>
        </a:xfrm>
        <a:custGeom>
          <a:avLst/>
          <a:gdLst/>
          <a:ahLst/>
          <a:cxnLst/>
          <a:rect l="0" t="0" r="0" b="0"/>
          <a:pathLst>
            <a:path>
              <a:moveTo>
                <a:pt x="3898707" y="256678"/>
              </a:moveTo>
              <a:arcTo wR="2740667" hR="2740667" stAng="17699702" swAng="116034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FC2151-652D-4FD0-93EC-48E287FFC6CF}">
      <dsp:nvSpPr>
        <dsp:cNvPr id="0" name=""/>
        <dsp:cNvSpPr/>
      </dsp:nvSpPr>
      <dsp:spPr>
        <a:xfrm>
          <a:off x="5622726" y="1897980"/>
          <a:ext cx="2111537" cy="1372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poznání třídního učitele</a:t>
          </a:r>
          <a:endParaRPr lang="cs-CZ" sz="1900" kern="1200" dirty="0"/>
        </a:p>
      </dsp:txBody>
      <dsp:txXfrm>
        <a:off x="5689726" y="1964980"/>
        <a:ext cx="1977537" cy="1238499"/>
      </dsp:txXfrm>
    </dsp:sp>
    <dsp:sp modelId="{8177D376-1657-4C3F-94F2-6839FAC29791}">
      <dsp:nvSpPr>
        <dsp:cNvPr id="0" name=""/>
        <dsp:cNvSpPr/>
      </dsp:nvSpPr>
      <dsp:spPr>
        <a:xfrm>
          <a:off x="1331298" y="690475"/>
          <a:ext cx="5481334" cy="5481334"/>
        </a:xfrm>
        <a:custGeom>
          <a:avLst/>
          <a:gdLst/>
          <a:ahLst/>
          <a:cxnLst/>
          <a:rect l="0" t="0" r="0" b="0"/>
          <a:pathLst>
            <a:path>
              <a:moveTo>
                <a:pt x="5474750" y="2930523"/>
              </a:moveTo>
              <a:arcTo wR="2740667" hR="2740667" stAng="21838337" swAng="135931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8B123-16B2-4200-8030-EC61AEB0C471}">
      <dsp:nvSpPr>
        <dsp:cNvPr id="0" name=""/>
        <dsp:cNvSpPr/>
      </dsp:nvSpPr>
      <dsp:spPr>
        <a:xfrm>
          <a:off x="4627121" y="4962139"/>
          <a:ext cx="2111537" cy="1372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vznik vztahových vazeb v pozitivním prostředí</a:t>
          </a:r>
          <a:endParaRPr lang="cs-CZ" sz="1900" kern="1200" dirty="0"/>
        </a:p>
      </dsp:txBody>
      <dsp:txXfrm>
        <a:off x="4694121" y="5029139"/>
        <a:ext cx="1977537" cy="1238499"/>
      </dsp:txXfrm>
    </dsp:sp>
    <dsp:sp modelId="{3D8C37E1-A2C0-4156-87C7-D8D09D9B63A5}">
      <dsp:nvSpPr>
        <dsp:cNvPr id="0" name=""/>
        <dsp:cNvSpPr/>
      </dsp:nvSpPr>
      <dsp:spPr>
        <a:xfrm>
          <a:off x="1331298" y="690475"/>
          <a:ext cx="5481334" cy="5481334"/>
        </a:xfrm>
        <a:custGeom>
          <a:avLst/>
          <a:gdLst/>
          <a:ahLst/>
          <a:cxnLst/>
          <a:rect l="0" t="0" r="0" b="0"/>
          <a:pathLst>
            <a:path>
              <a:moveTo>
                <a:pt x="3076780" y="5460645"/>
              </a:moveTo>
              <a:arcTo wR="2740667" hR="2740667" stAng="4977334" swAng="84533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F45D1-45D4-4084-9B56-AC61B1F4ABAC}">
      <dsp:nvSpPr>
        <dsp:cNvPr id="0" name=""/>
        <dsp:cNvSpPr/>
      </dsp:nvSpPr>
      <dsp:spPr>
        <a:xfrm>
          <a:off x="1405273" y="4962139"/>
          <a:ext cx="2111537" cy="1372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pomalé a nenásilné zahájení </a:t>
          </a:r>
          <a:r>
            <a:rPr lang="cs-CZ" sz="1900" kern="1200" dirty="0" err="1" smtClean="0"/>
            <a:t>šk</a:t>
          </a:r>
          <a:r>
            <a:rPr lang="cs-CZ" sz="1900" kern="1200" dirty="0" smtClean="0"/>
            <a:t>. roku na nové škole</a:t>
          </a:r>
          <a:endParaRPr lang="cs-CZ" sz="1900" kern="1200" dirty="0"/>
        </a:p>
      </dsp:txBody>
      <dsp:txXfrm>
        <a:off x="1472273" y="5029139"/>
        <a:ext cx="1977537" cy="1238499"/>
      </dsp:txXfrm>
    </dsp:sp>
    <dsp:sp modelId="{7BC02C98-2A36-4137-88B0-DAB2D44336C9}">
      <dsp:nvSpPr>
        <dsp:cNvPr id="0" name=""/>
        <dsp:cNvSpPr/>
      </dsp:nvSpPr>
      <dsp:spPr>
        <a:xfrm>
          <a:off x="1331298" y="690475"/>
          <a:ext cx="5481334" cy="5481334"/>
        </a:xfrm>
        <a:custGeom>
          <a:avLst/>
          <a:gdLst/>
          <a:ahLst/>
          <a:cxnLst/>
          <a:rect l="0" t="0" r="0" b="0"/>
          <a:pathLst>
            <a:path>
              <a:moveTo>
                <a:pt x="290678" y="3969004"/>
              </a:moveTo>
              <a:arcTo wR="2740667" hR="2740667" stAng="9202347" swAng="135931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9694E2-CCD6-43A7-9708-1A77036CE1EC}">
      <dsp:nvSpPr>
        <dsp:cNvPr id="0" name=""/>
        <dsp:cNvSpPr/>
      </dsp:nvSpPr>
      <dsp:spPr>
        <a:xfrm>
          <a:off x="409668" y="1897980"/>
          <a:ext cx="2111537" cy="13724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včlenění nových spolužáků do kolektivu</a:t>
          </a:r>
          <a:endParaRPr lang="cs-CZ" sz="1900" kern="1200" dirty="0"/>
        </a:p>
      </dsp:txBody>
      <dsp:txXfrm>
        <a:off x="476668" y="1964980"/>
        <a:ext cx="1977537" cy="1238499"/>
      </dsp:txXfrm>
    </dsp:sp>
    <dsp:sp modelId="{A305724F-EDCD-433D-BAAF-1CC079FB9601}">
      <dsp:nvSpPr>
        <dsp:cNvPr id="0" name=""/>
        <dsp:cNvSpPr/>
      </dsp:nvSpPr>
      <dsp:spPr>
        <a:xfrm>
          <a:off x="1173159" y="902040"/>
          <a:ext cx="5481334" cy="5481334"/>
        </a:xfrm>
        <a:custGeom>
          <a:avLst/>
          <a:gdLst/>
          <a:ahLst/>
          <a:cxnLst/>
          <a:rect l="0" t="0" r="0" b="0"/>
          <a:pathLst>
            <a:path>
              <a:moveTo>
                <a:pt x="823897" y="781777"/>
              </a:moveTo>
              <a:arcTo wR="2740667" hR="2740667" stAng="13537360" swAng="111715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8091FAE-8026-4FC9-878C-3B0D9CBD47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30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F946546-DA89-440E-ABFB-8604ACCFEE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3924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C7A8AB2-2C3B-4F80-A100-645867E5C2C1}" type="slidenum">
              <a:rPr lang="cs-CZ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FE0A73A2-CA35-4D8A-9855-92BB7BF67E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87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DA484BF7-CD89-4DA4-8511-24C570E1FA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46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484C35E7-0BA6-4E0C-9B58-04F3FF996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041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9BE0F-C697-4FD0-97F5-47B5CC5A291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55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BCF2A-59B8-4CDC-B91F-DD1AFD37432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9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F389E-184B-4263-B827-AFE2E5A3BB2F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38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B4668-2602-444C-B263-D7CDBC57DC7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8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3ACBA-07A9-4A18-806B-C370F956817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69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CEB09-C4D9-466A-BFBA-A0C14217A9D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05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117DA-0AA9-4959-A17A-14522451FC0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09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1D1F9-45EE-4FFD-A84F-2725BF00081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4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486841E5-4366-47F8-BC69-E6569674B1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655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98EBB-3DA7-4270-909E-DC5F80D5656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30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15D6C-CA64-4AFA-9F09-5727E9C7104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70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F54FF-35C0-47B8-8905-83CBA1AF54F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04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28A43-CE19-4584-90F0-E9471259F42E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2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F94A3-00BA-450A-A6E4-9E2AB03AC310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3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456D9-A673-4662-8B27-C64AB8D45AFE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83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D6045-51DC-4A2E-A74C-42193ECA77EE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93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5C5FC-F7F5-46D4-B2A2-C9E8D701271E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83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0D58C-D8AF-454E-BDB0-BC99E6E5A08A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07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C403A-EBAE-4E27-A335-51C8A69B8820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9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2C989062-F146-45CC-B0D5-AAD9D46F74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085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B0856-391D-448D-BFF1-9C261FD0AB68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56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33C32-B3DF-4AA0-B36B-BFAE7E2566CE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13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A15A5-66DC-442B-B6A9-263333DA228F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0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2FB24-6AAA-47A1-84F8-32DD871A225A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06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050D2-FBD3-4585-AE63-5FCA6E7F415D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53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19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54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70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61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1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DE69527B-BD0D-4559-BBFA-8B517E398B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25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47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052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38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0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54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97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EEB9F-8181-40F9-9465-4F564E5C490F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E968B-DC08-4056-BA4F-1162179D71F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66610"/>
      </p:ext>
    </p:extLst>
  </p:cSld>
  <p:clrMapOvr>
    <a:masterClrMapping/>
  </p:clrMapOvr>
  <p:transition advClick="0" advTm="5891">
    <p:pull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F6A38-3EA3-496D-959B-E74A2ED0D0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454A7-1879-4460-8EE0-1F5A796CC7D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23096"/>
      </p:ext>
    </p:extLst>
  </p:cSld>
  <p:clrMapOvr>
    <a:masterClrMapping/>
  </p:clrMapOvr>
  <p:transition advClick="0" advTm="5891">
    <p:pull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66ABE-B6A5-4BD2-9FCC-B1539DD4D674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1E51E-BED5-495B-A551-49204B8E3CE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43981"/>
      </p:ext>
    </p:extLst>
  </p:cSld>
  <p:clrMapOvr>
    <a:masterClrMapping/>
  </p:clrMapOvr>
  <p:transition advClick="0" advTm="5891">
    <p:pull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3CCE0-BA46-4829-BDA1-331F1B6A4835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3DFBE-65C4-4532-A0A0-8C8FD1E5FA0C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06132"/>
      </p:ext>
    </p:extLst>
  </p:cSld>
  <p:clrMapOvr>
    <a:masterClrMapping/>
  </p:clrMapOvr>
  <p:transition advClick="0" advTm="5891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377E7B50-98B6-4DA0-93DB-523FE7B5DA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8362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0A670-6ADE-4074-B591-B5464B0A491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8A790-F16B-4BC4-B8A1-E6B3C924AD7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36140"/>
      </p:ext>
    </p:extLst>
  </p:cSld>
  <p:clrMapOvr>
    <a:masterClrMapping/>
  </p:clrMapOvr>
  <p:transition advClick="0" advTm="5891">
    <p:pull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6D4D0-998E-4BA7-A49A-A82773D9AD6F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BC92C-AAB4-4162-BC3D-E37920DEC24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54465"/>
      </p:ext>
    </p:extLst>
  </p:cSld>
  <p:clrMapOvr>
    <a:masterClrMapping/>
  </p:clrMapOvr>
  <p:transition advClick="0" advTm="5891">
    <p:pull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298C4-CDA0-4B05-964C-7B124D07AF6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A18BA-51F1-4EAB-99AE-F0C51E9DE2BD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46400"/>
      </p:ext>
    </p:extLst>
  </p:cSld>
  <p:clrMapOvr>
    <a:masterClrMapping/>
  </p:clrMapOvr>
  <p:transition advClick="0" advTm="5891">
    <p:pull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E79F7-3962-465A-BC4E-DF9042851D02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5FD20-C630-4619-8E2E-2371A5F5D3B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12670"/>
      </p:ext>
    </p:extLst>
  </p:cSld>
  <p:clrMapOvr>
    <a:masterClrMapping/>
  </p:clrMapOvr>
  <p:transition advClick="0" advTm="5891">
    <p:pull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D3E9A-7BBD-412B-AEE1-39AE743A786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C5E8F-4561-4D95-97B3-BEDF0EF3988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01770"/>
      </p:ext>
    </p:extLst>
  </p:cSld>
  <p:clrMapOvr>
    <a:masterClrMapping/>
  </p:clrMapOvr>
  <p:transition advClick="0" advTm="5891">
    <p:pull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21E32-86E2-4DF7-BE79-054FEF76AA5B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5C691-0F3F-4CCB-BAF0-EAFB3FADFF4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85691"/>
      </p:ext>
    </p:extLst>
  </p:cSld>
  <p:clrMapOvr>
    <a:masterClrMapping/>
  </p:clrMapOvr>
  <p:transition advClick="0" advTm="5891">
    <p:pull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C366-95E8-4D86-A5E1-1C99026BAAF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B0BB-DC0B-4D84-9C9E-666EAC4AB763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68930"/>
      </p:ext>
    </p:extLst>
  </p:cSld>
  <p:clrMapOvr>
    <a:masterClrMapping/>
  </p:clrMapOvr>
  <p:transition advClick="0" advTm="5891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088474D4-758C-4770-9BF4-E8D46432B1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49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1DE66CFE-8FAA-4B23-A67E-DD7EDFFFFB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35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31552BAA-34F0-49C8-8B16-76201F728D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427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A9B3AB95-1A28-4CFC-9E55-F40F283D2A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8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CCFF"/>
            </a:gs>
            <a:gs pos="100000">
              <a:srgbClr val="CC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12982A3-1C19-4C6D-895F-FC5FAFFFBE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CCFF"/>
            </a:gs>
            <a:gs pos="100000">
              <a:srgbClr val="CC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10AB43-2994-4B5A-8BB4-CD42BC547BCE}" type="slidenum">
              <a:rPr lang="cs-CZ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cs-CZ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7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31DFE18-7282-4972-ABEF-B78A13032C72}" type="slidenum">
              <a:rPr lang="cs-CZ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6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44B7BD8-19AE-4402-9E44-656DB1A94F1C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9A4C62-C4D1-4937-8DF4-922B120097BA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92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F80D50-6AC6-46C6-942A-DCFE51123C7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9.11.2011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1FC637-D82F-4163-9990-8B49AEA43C86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advClick="0" advTm="5891">
    <p:pull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uhorky.cz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czechspecials.cz/repository/01eee509ee2f68dc6014898c309e86bf1eaf2" TargetMode="Externa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jpeg"/><Relationship Id="rId5" Type="http://schemas.openxmlformats.org/officeDocument/2006/relationships/hyperlink" Target="http://www.czechspecials.cz/repository/3e6260b81898beacda3d16db379ed3291eaf8" TargetMode="Externa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hyperlink" Target="http://www.czechspecials.cz/repository/f6c79f4af478638c39b206ec30ab166b1eb10" TargetMode="Externa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://www.czechspecials.cz/repository/a07c2f3b3b907aaf8436a26c6d77f0a21eb0a" TargetMode="External"/><Relationship Id="rId5" Type="http://schemas.openxmlformats.org/officeDocument/2006/relationships/image" Target="../media/image51.jpeg"/><Relationship Id="rId4" Type="http://schemas.openxmlformats.org/officeDocument/2006/relationships/hyperlink" Target="http://www.czechspecials.cz/repository/4c144c47ecba6f8318128703ca9e26011ea3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czechspecials.cz/repository/0233f3bb964cf325a30f8b1c2ed2da931eb16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wmf"/><Relationship Id="rId5" Type="http://schemas.openxmlformats.org/officeDocument/2006/relationships/image" Target="../media/image55.jpeg"/><Relationship Id="rId4" Type="http://schemas.openxmlformats.org/officeDocument/2006/relationships/hyperlink" Target="http://www.czechspecials.cz/repository/584b98aac2dddf59ee2cf19ca4ccb75e1ea44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jpeg"/><Relationship Id="rId7" Type="http://schemas.openxmlformats.org/officeDocument/2006/relationships/hyperlink" Target="http://www.czechspecials.cz/repository/2b8eba3cb0d0f1d761cb74d94a5ace361eb1c" TargetMode="External"/><Relationship Id="rId2" Type="http://schemas.openxmlformats.org/officeDocument/2006/relationships/hyperlink" Target="http://www.czechspecials.cz/repository/1359aa933b48b754a2f54adb688bfa771ea4a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wmf"/><Relationship Id="rId5" Type="http://schemas.openxmlformats.org/officeDocument/2006/relationships/image" Target="../media/image58.jpeg"/><Relationship Id="rId4" Type="http://schemas.openxmlformats.org/officeDocument/2006/relationships/hyperlink" Target="http://www.czechspecials.cz/repository/f8bf09f5fceaea80e1f864a1b48938bf1ea50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61.jpeg"/><Relationship Id="rId7" Type="http://schemas.openxmlformats.org/officeDocument/2006/relationships/image" Target="../media/image63.jpeg"/><Relationship Id="rId2" Type="http://schemas.openxmlformats.org/officeDocument/2006/relationships/hyperlink" Target="http://www.czechspecials.cz/repository/296472c9542ad4d4788d543508116cbc1ea56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www.czechspecials.cz/repository/95f8d9901ca8878e291552f001f676921eb22" TargetMode="External"/><Relationship Id="rId5" Type="http://schemas.openxmlformats.org/officeDocument/2006/relationships/image" Target="../media/image62.jpeg"/><Relationship Id="rId4" Type="http://schemas.openxmlformats.org/officeDocument/2006/relationships/hyperlink" Target="http://www.czechspecials.cz/repository/850af92f8d9903e7a4e0559a98ecc8571ea62" TargetMode="External"/><Relationship Id="rId9" Type="http://schemas.openxmlformats.org/officeDocument/2006/relationships/image" Target="../media/image6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czechspecials.cz/repository/6492d38d732122c58b44e3fdc3e9e9f31ea5c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8.wmf"/><Relationship Id="rId5" Type="http://schemas.openxmlformats.org/officeDocument/2006/relationships/image" Target="../media/image67.jpeg"/><Relationship Id="rId4" Type="http://schemas.openxmlformats.org/officeDocument/2006/relationships/hyperlink" Target="http://www.czechspecials.cz/repository/d3a7f48c12e697d50c8a7ae7684644ef1ea68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9.jpeg"/><Relationship Id="rId7" Type="http://schemas.openxmlformats.org/officeDocument/2006/relationships/image" Target="../media/image71.jpeg"/><Relationship Id="rId2" Type="http://schemas.openxmlformats.org/officeDocument/2006/relationships/hyperlink" Target="http://www.czechspecials.cz/repository/cf2226ddd41b1a2d0ae51dab54d32c361ea6e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www.czechspecials.cz/repository/a29d1598024f9e87beab4b98411d48ce1ea80" TargetMode="External"/><Relationship Id="rId5" Type="http://schemas.openxmlformats.org/officeDocument/2006/relationships/image" Target="../media/image70.jpeg"/><Relationship Id="rId4" Type="http://schemas.openxmlformats.org/officeDocument/2006/relationships/hyperlink" Target="http://www.czechspecials.cz/repository/dc16622ddc767e6bc1200fe5df2fbdfb1eb2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3.jpeg"/><Relationship Id="rId7" Type="http://schemas.openxmlformats.org/officeDocument/2006/relationships/image" Target="../media/image75.jpeg"/><Relationship Id="rId2" Type="http://schemas.openxmlformats.org/officeDocument/2006/relationships/hyperlink" Target="http://www.czechspecials.cz/repository/fa2431bf9d65058fe34e9713e32d60e61eb2e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www.czechspecials.cz/repository/ef41d488755367316f04fc0e0e9dc9fc1ea8c" TargetMode="External"/><Relationship Id="rId5" Type="http://schemas.openxmlformats.org/officeDocument/2006/relationships/image" Target="../media/image74.jpeg"/><Relationship Id="rId4" Type="http://schemas.openxmlformats.org/officeDocument/2006/relationships/hyperlink" Target="http://www.czechspecials.cz/repository/47810f956e3d8fb8a32fb276448b464d1eb3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czechspecials.cz/repository/dd28e50635038e9cf3a648c2dd17ad0a1eada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9.wmf"/><Relationship Id="rId5" Type="http://schemas.openxmlformats.org/officeDocument/2006/relationships/image" Target="../media/image78.jpeg"/><Relationship Id="rId4" Type="http://schemas.openxmlformats.org/officeDocument/2006/relationships/hyperlink" Target="http://www.czechspecials.cz/repository/cd3afef9b8b89558cd56638c3631868a1eae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2.wmf"/><Relationship Id="rId2" Type="http://schemas.openxmlformats.org/officeDocument/2006/relationships/hyperlink" Target="http://www.czechspecials.cz/repository/49c0b9d84c2a16fcaf9d25694fda75e11eb46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wmf"/><Relationship Id="rId5" Type="http://schemas.openxmlformats.org/officeDocument/2006/relationships/image" Target="../media/image81.jpeg"/><Relationship Id="rId4" Type="http://schemas.openxmlformats.org/officeDocument/2006/relationships/hyperlink" Target="http://www.czechspecials.cz/repository/4e62e752ae53fb6a6eebd0f6146aa7021ea98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czechspecials.cz/repository/e21e4e58ad9ab56e8a4634046da901131eaa4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5.wmf"/><Relationship Id="rId5" Type="http://schemas.openxmlformats.org/officeDocument/2006/relationships/image" Target="../media/image84.jpeg"/><Relationship Id="rId4" Type="http://schemas.openxmlformats.org/officeDocument/2006/relationships/hyperlink" Target="http://www.czechspecials.cz/repository/228bbc2f87caeb21bb7f6949fddcb91d1eb52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9.png"/><Relationship Id="rId2" Type="http://schemas.openxmlformats.org/officeDocument/2006/relationships/hyperlink" Target="http://www.czechspecials.cz/repository/1e8c391abfde9abea82d75a2d60278d41eaaa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8.wmf"/><Relationship Id="rId5" Type="http://schemas.openxmlformats.org/officeDocument/2006/relationships/image" Target="../media/image87.jpeg"/><Relationship Id="rId4" Type="http://schemas.openxmlformats.org/officeDocument/2006/relationships/hyperlink" Target="http://www.czechspecials.cz/repository/1819932ff5cf474f4f19e7c7024640c21eab0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0.jpeg"/><Relationship Id="rId7" Type="http://schemas.openxmlformats.org/officeDocument/2006/relationships/image" Target="../media/image53.wmf"/><Relationship Id="rId2" Type="http://schemas.openxmlformats.org/officeDocument/2006/relationships/hyperlink" Target="http://www.czechspecials.cz/repository/9978b7063e297d84bb2ac8e46c1c845f1eabc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wmf"/><Relationship Id="rId5" Type="http://schemas.openxmlformats.org/officeDocument/2006/relationships/image" Target="../media/image91.jpeg"/><Relationship Id="rId4" Type="http://schemas.openxmlformats.org/officeDocument/2006/relationships/hyperlink" Target="http://www.czechspecials.cz/repository/7e3b7a5bafcb0fa8e8dfe3ea6aca91861eb5e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www.czechspecials.cz/repository/169779d3852b32ce8b1a1724dbf5217d1eac2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5.wmf"/><Relationship Id="rId5" Type="http://schemas.openxmlformats.org/officeDocument/2006/relationships/image" Target="../media/image94.jpeg"/><Relationship Id="rId4" Type="http://schemas.openxmlformats.org/officeDocument/2006/relationships/hyperlink" Target="http://www.czechspecials.cz/repository/00a03ec6533ca7f5c644d198d815329c1eac8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6.jpeg"/><Relationship Id="rId7" Type="http://schemas.openxmlformats.org/officeDocument/2006/relationships/image" Target="../media/image98.jpeg"/><Relationship Id="rId2" Type="http://schemas.openxmlformats.org/officeDocument/2006/relationships/hyperlink" Target="http://www.czechspecials.cz/repository/0a87257e5308197df43230edf4ad1dae1eace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www.czechspecials.cz/repository/25db67c5657914454081c6a18e93d6dd1ead4" TargetMode="External"/><Relationship Id="rId5" Type="http://schemas.openxmlformats.org/officeDocument/2006/relationships/image" Target="../media/image97.jpeg"/><Relationship Id="rId4" Type="http://schemas.openxmlformats.org/officeDocument/2006/relationships/hyperlink" Target="http://www.czechspecials.cz/repository/fd69dbe29f156a7ef876a40a94f655991eb58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tags" Target="../tags/tag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5400" dirty="0"/>
              <a:t>Shrnutí aktivit projektu</a:t>
            </a:r>
            <a:br>
              <a:rPr lang="cs-CZ" sz="5400" dirty="0"/>
            </a:br>
            <a:r>
              <a:rPr lang="cs-CZ" sz="3600" dirty="0"/>
              <a:t>Tradiční řemesla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3423655934"/>
      </p:ext>
    </p:extLst>
  </p:cSld>
  <p:clrMapOvr>
    <a:masterClrMapping/>
  </p:clrMapOvr>
  <p:transition spd="med" advClick="0" advTm="6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52197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25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55650" y="1557338"/>
            <a:ext cx="3313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…a už máme hotovo</a:t>
            </a:r>
          </a:p>
        </p:txBody>
      </p:sp>
    </p:spTree>
    <p:extLst>
      <p:ext uri="{BB962C8B-B14F-4D97-AF65-F5344CB8AC3E}">
        <p14:creationId xmlns:p14="http://schemas.microsoft.com/office/powerpoint/2010/main" val="803899202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Soutěž o nejlepší bramborový salát</a:t>
            </a:r>
            <a:br>
              <a:rPr lang="cs-CZ" sz="4000"/>
            </a:br>
            <a:r>
              <a:rPr lang="cs-CZ" sz="3200"/>
              <a:t>7.12.2010</a:t>
            </a:r>
            <a:endParaRPr lang="cs-CZ" sz="400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4030663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484313"/>
            <a:ext cx="403225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507357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2973388"/>
            <a:ext cx="5178425" cy="388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11188" y="4724400"/>
            <a:ext cx="3313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Ochutnávka salátů</a:t>
            </a:r>
          </a:p>
        </p:txBody>
      </p:sp>
    </p:spTree>
    <p:extLst>
      <p:ext uri="{BB962C8B-B14F-4D97-AF65-F5344CB8AC3E}">
        <p14:creationId xmlns:p14="http://schemas.microsoft.com/office/powerpoint/2010/main" val="388148263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Prezentace: Olympia</a:t>
            </a:r>
            <a:br>
              <a:rPr lang="cs-CZ" sz="4000"/>
            </a:br>
            <a:r>
              <a:rPr lang="cs-CZ" sz="3200"/>
              <a:t>21.-23.1.2011</a:t>
            </a:r>
            <a:endParaRPr lang="cs-CZ" sz="400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746625" cy="35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21050"/>
            <a:ext cx="4716462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236748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124325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25538"/>
            <a:ext cx="4860925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643438" y="5373688"/>
            <a:ext cx="4103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Vyřezávání ovoce a zeleniny</a:t>
            </a:r>
          </a:p>
        </p:txBody>
      </p:sp>
    </p:spTree>
    <p:extLst>
      <p:ext uri="{BB962C8B-B14F-4D97-AF65-F5344CB8AC3E}">
        <p14:creationId xmlns:p14="http://schemas.microsoft.com/office/powerpoint/2010/main" val="3032440815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Pletení z orobince</a:t>
            </a:r>
            <a:br>
              <a:rPr lang="cs-CZ" sz="4000"/>
            </a:br>
            <a:r>
              <a:rPr lang="cs-CZ" sz="3200"/>
              <a:t>9.2.2011</a:t>
            </a:r>
            <a:endParaRPr lang="cs-CZ" sz="400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341438"/>
            <a:ext cx="4932363" cy="37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875"/>
            <a:ext cx="48895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148263" y="5445125"/>
            <a:ext cx="381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Návštěva paní Ivety Dandové</a:t>
            </a:r>
          </a:p>
        </p:txBody>
      </p:sp>
    </p:spTree>
    <p:extLst>
      <p:ext uri="{BB962C8B-B14F-4D97-AF65-F5344CB8AC3E}">
        <p14:creationId xmlns:p14="http://schemas.microsoft.com/office/powerpoint/2010/main" val="1456848080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9215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19854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Projektový den TŘ</a:t>
            </a:r>
            <a:br>
              <a:rPr lang="cs-CZ" sz="4000"/>
            </a:br>
            <a:r>
              <a:rPr lang="cs-CZ" sz="3200"/>
              <a:t>17.2.2011</a:t>
            </a:r>
            <a:endParaRPr lang="cs-CZ" sz="400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5033963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75025"/>
            <a:ext cx="4643437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302722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5763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3135313"/>
            <a:ext cx="4962525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68313" y="4652963"/>
            <a:ext cx="3527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Přednášky týmů</a:t>
            </a:r>
            <a:br>
              <a:rPr lang="cs-CZ" sz="2000" b="1">
                <a:solidFill>
                  <a:srgbClr val="000000"/>
                </a:solidFill>
                <a:latin typeface="Arial" charset="0"/>
              </a:rPr>
            </a:br>
            <a:r>
              <a:rPr lang="cs-CZ" sz="2000" b="1">
                <a:solidFill>
                  <a:srgbClr val="000000"/>
                </a:solidFill>
                <a:latin typeface="Arial" charset="0"/>
              </a:rPr>
              <a:t>      tradičních řemesel</a:t>
            </a:r>
          </a:p>
        </p:txBody>
      </p:sp>
    </p:spTree>
    <p:extLst>
      <p:ext uri="{BB962C8B-B14F-4D97-AF65-F5344CB8AC3E}">
        <p14:creationId xmlns:p14="http://schemas.microsoft.com/office/powerpoint/2010/main" val="2280587364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2925"/>
            <a:ext cx="5033963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0"/>
            <a:ext cx="5249862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95288" y="1341438"/>
            <a:ext cx="3600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Návštěva p. Němce,</a:t>
            </a:r>
            <a:br>
              <a:rPr lang="cs-CZ" sz="2000" b="1">
                <a:solidFill>
                  <a:srgbClr val="000000"/>
                </a:solidFill>
                <a:latin typeface="Arial" charset="0"/>
              </a:rPr>
            </a:br>
            <a:r>
              <a:rPr lang="cs-CZ" sz="2000" b="1">
                <a:solidFill>
                  <a:srgbClr val="000000"/>
                </a:solidFill>
                <a:latin typeface="Arial" charset="0"/>
              </a:rPr>
              <a:t>radního pro oblast školství, mládeže a tělovýchovy</a:t>
            </a:r>
          </a:p>
        </p:txBody>
      </p:sp>
    </p:spTree>
    <p:extLst>
      <p:ext uri="{BB962C8B-B14F-4D97-AF65-F5344CB8AC3E}">
        <p14:creationId xmlns:p14="http://schemas.microsoft.com/office/powerpoint/2010/main" val="343251663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Projekt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Doba trvání: 3 roky</a:t>
            </a:r>
          </a:p>
          <a:p>
            <a:r>
              <a:rPr lang="cs-CZ"/>
              <a:t>Počet žáků: 20-25</a:t>
            </a:r>
          </a:p>
          <a:p>
            <a:r>
              <a:rPr lang="cs-CZ"/>
              <a:t>Materiál zajišťovala: SOŠ a SOU Horky nad Jizerou</a:t>
            </a:r>
          </a:p>
          <a:p>
            <a:r>
              <a:rPr lang="cs-CZ"/>
              <a:t>Prezentace: </a:t>
            </a:r>
            <a:r>
              <a:rPr lang="cs-CZ">
                <a:hlinkClick r:id="rId2"/>
              </a:rPr>
              <a:t>www.souhorky.cz</a:t>
            </a:r>
            <a:r>
              <a:rPr lang="cs-CZ"/>
              <a:t>, SOUHRA, Boleslavsky deník ….</a:t>
            </a:r>
          </a:p>
        </p:txBody>
      </p:sp>
    </p:spTree>
    <p:extLst>
      <p:ext uri="{BB962C8B-B14F-4D97-AF65-F5344CB8AC3E}">
        <p14:creationId xmlns:p14="http://schemas.microsoft.com/office/powerpoint/2010/main" val="1688285711"/>
      </p:ext>
    </p:extLst>
  </p:cSld>
  <p:clrMapOvr>
    <a:masterClrMapping/>
  </p:clrMapOvr>
  <p:transition spd="med" advClick="0" advTm="6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Velikonoce</a:t>
            </a:r>
            <a:br>
              <a:rPr lang="cs-CZ" sz="4000"/>
            </a:br>
            <a:r>
              <a:rPr lang="cs-CZ" sz="3200"/>
              <a:t>31.3.2011</a:t>
            </a:r>
            <a:endParaRPr lang="cs-CZ" sz="400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137025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1341438"/>
            <a:ext cx="4137025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328326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114300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987675" y="404813"/>
            <a:ext cx="4535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Velikonoční aranžování</a:t>
            </a:r>
          </a:p>
        </p:txBody>
      </p:sp>
    </p:spTree>
    <p:extLst>
      <p:ext uri="{BB962C8B-B14F-4D97-AF65-F5344CB8AC3E}">
        <p14:creationId xmlns:p14="http://schemas.microsoft.com/office/powerpoint/2010/main" val="3763276774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525" cy="429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59125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95288" y="5013325"/>
            <a:ext cx="3671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Jsme hrdí na své výrobky =)</a:t>
            </a:r>
          </a:p>
        </p:txBody>
      </p:sp>
    </p:spTree>
    <p:extLst>
      <p:ext uri="{BB962C8B-B14F-4D97-AF65-F5344CB8AC3E}">
        <p14:creationId xmlns:p14="http://schemas.microsoft.com/office/powerpoint/2010/main" val="73513349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2.Ročník TŘ</a:t>
            </a:r>
            <a:br>
              <a:rPr lang="cs-CZ" sz="4000"/>
            </a:br>
            <a:r>
              <a:rPr lang="cs-CZ" sz="3200"/>
              <a:t>26.4.2011</a:t>
            </a:r>
            <a:endParaRPr lang="cs-CZ" sz="400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137025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1341438"/>
            <a:ext cx="4137025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580149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2921000"/>
            <a:ext cx="5249862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50825" y="5157788"/>
            <a:ext cx="360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Paličkování s paní Uríkovou</a:t>
            </a:r>
          </a:p>
        </p:txBody>
      </p:sp>
    </p:spTree>
    <p:extLst>
      <p:ext uri="{BB962C8B-B14F-4D97-AF65-F5344CB8AC3E}">
        <p14:creationId xmlns:p14="http://schemas.microsoft.com/office/powerpoint/2010/main" val="1291735789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Ostrá nad Labem, Přerov nad Labem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9588"/>
            <a:ext cx="5076825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39863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003800" y="5516563"/>
            <a:ext cx="414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.. a tak jsme zakončili školní rok</a:t>
            </a:r>
          </a:p>
        </p:txBody>
      </p:sp>
    </p:spTree>
    <p:extLst>
      <p:ext uri="{BB962C8B-B14F-4D97-AF65-F5344CB8AC3E}">
        <p14:creationId xmlns:p14="http://schemas.microsoft.com/office/powerpoint/2010/main" val="657094679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5150"/>
            <a:ext cx="50038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0"/>
            <a:ext cx="5394325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148263" y="5013325"/>
            <a:ext cx="3744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V chaloupkách se nám líbilo</a:t>
            </a:r>
          </a:p>
        </p:txBody>
      </p:sp>
    </p:spTree>
    <p:extLst>
      <p:ext uri="{BB962C8B-B14F-4D97-AF65-F5344CB8AC3E}">
        <p14:creationId xmlns:p14="http://schemas.microsoft.com/office/powerpoint/2010/main" val="2952331457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Říjen 2011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  <a:p>
            <a:endParaRPr lang="cs-CZ"/>
          </a:p>
          <a:p>
            <a:r>
              <a:rPr lang="cs-CZ" sz="4000"/>
              <a:t>Nákup keramické pece a začátky keramiky v Horkách nad Jizerou</a:t>
            </a:r>
          </a:p>
        </p:txBody>
      </p:sp>
    </p:spTree>
    <p:extLst>
      <p:ext uri="{BB962C8B-B14F-4D97-AF65-F5344CB8AC3E}">
        <p14:creationId xmlns:p14="http://schemas.microsoft.com/office/powerpoint/2010/main" val="3929286403"/>
      </p:ext>
    </p:extLst>
  </p:cSld>
  <p:clrMapOvr>
    <a:masterClrMapping/>
  </p:clrMapOvr>
  <p:transition spd="med" advClick="0" advTm="6000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Vypracovala </a:t>
            </a:r>
          </a:p>
          <a:p>
            <a:endParaRPr lang="cs-CZ"/>
          </a:p>
          <a:p>
            <a:r>
              <a:rPr lang="cs-CZ"/>
              <a:t>Klára Šípková 3.B</a:t>
            </a:r>
          </a:p>
          <a:p>
            <a:endParaRPr lang="cs-CZ"/>
          </a:p>
          <a:p>
            <a:r>
              <a:rPr lang="cs-CZ"/>
              <a:t>Jitka Červinková 3.B</a:t>
            </a:r>
          </a:p>
        </p:txBody>
      </p:sp>
    </p:spTree>
    <p:extLst>
      <p:ext uri="{BB962C8B-B14F-4D97-AF65-F5344CB8AC3E}">
        <p14:creationId xmlns:p14="http://schemas.microsoft.com/office/powerpoint/2010/main" val="227738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Kuchyně regionální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660033"/>
              </a:buClr>
              <a:defRPr/>
            </a:pPr>
            <a:r>
              <a:rPr lang="cs-CZ" smtClean="0">
                <a:solidFill>
                  <a:srgbClr val="660033"/>
                </a:solidFill>
              </a:rPr>
              <a:t>Vznikaly ve středověku </a:t>
            </a:r>
          </a:p>
          <a:p>
            <a:pPr eaLnBrk="1" hangingPunct="1">
              <a:buClr>
                <a:srgbClr val="660033"/>
              </a:buClr>
              <a:defRPr/>
            </a:pPr>
            <a:r>
              <a:rPr lang="cs-CZ" smtClean="0">
                <a:solidFill>
                  <a:srgbClr val="660033"/>
                </a:solidFill>
              </a:rPr>
              <a:t>Založeny na místních surovinových zdrojích, tehdejších zařízení, technikách, zvycích a rodinných tradicích </a:t>
            </a:r>
          </a:p>
          <a:p>
            <a:pPr eaLnBrk="1" hangingPunct="1">
              <a:buClr>
                <a:srgbClr val="660033"/>
              </a:buClr>
              <a:defRPr/>
            </a:pPr>
            <a:r>
              <a:rPr lang="cs-CZ" smtClean="0">
                <a:solidFill>
                  <a:srgbClr val="660033"/>
                </a:solidFill>
              </a:rPr>
              <a:t>Některé regionální kuchyně si získaly takovou popularitu, že jsou uznávány          i mezinárodně – migrace lidí</a:t>
            </a:r>
          </a:p>
        </p:txBody>
      </p:sp>
    </p:spTree>
    <p:extLst>
      <p:ext uri="{BB962C8B-B14F-4D97-AF65-F5344CB8AC3E}">
        <p14:creationId xmlns:p14="http://schemas.microsoft.com/office/powerpoint/2010/main" val="231277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Návrh a výběr projektu</a:t>
            </a:r>
            <a:br>
              <a:rPr lang="cs-CZ" sz="4000"/>
            </a:br>
            <a:r>
              <a:rPr lang="cs-CZ" sz="3200"/>
              <a:t>Krkonoše srpen 2009</a:t>
            </a:r>
            <a:br>
              <a:rPr lang="cs-CZ" sz="3200"/>
            </a:br>
            <a:endParaRPr lang="cs-CZ" sz="320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4577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3298825"/>
            <a:ext cx="4746625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84213" y="5373688"/>
            <a:ext cx="4176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Tady to všechno začalo…</a:t>
            </a:r>
          </a:p>
        </p:txBody>
      </p:sp>
    </p:spTree>
    <p:extLst>
      <p:ext uri="{BB962C8B-B14F-4D97-AF65-F5344CB8AC3E}">
        <p14:creationId xmlns:p14="http://schemas.microsoft.com/office/powerpoint/2010/main" val="4286260043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0000"/>
                </a:solidFill>
              </a:rPr>
              <a:t>Regionální kuchyně v Čechách</a:t>
            </a:r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660033"/>
              </a:buClr>
              <a:defRPr/>
            </a:pPr>
            <a:r>
              <a:rPr lang="cs-CZ" smtClean="0">
                <a:solidFill>
                  <a:srgbClr val="660033"/>
                </a:solidFill>
              </a:rPr>
              <a:t>V Čechách se postupně měnila surovinová základna a změnila charakter reg. kuchyní</a:t>
            </a:r>
          </a:p>
          <a:p>
            <a:pPr eaLnBrk="1" hangingPunct="1">
              <a:buClr>
                <a:srgbClr val="660033"/>
              </a:buClr>
              <a:defRPr/>
            </a:pPr>
            <a:r>
              <a:rPr lang="cs-CZ" smtClean="0">
                <a:solidFill>
                  <a:srgbClr val="660033"/>
                </a:solidFill>
              </a:rPr>
              <a:t>Českou gastronomii  zaplavila vlna etnických kuchyní (mexická, čínská, italská)</a:t>
            </a:r>
          </a:p>
          <a:p>
            <a:pPr eaLnBrk="1" hangingPunct="1">
              <a:buClr>
                <a:srgbClr val="660033"/>
              </a:buClr>
              <a:defRPr/>
            </a:pPr>
            <a:r>
              <a:rPr lang="cs-CZ" smtClean="0">
                <a:solidFill>
                  <a:srgbClr val="660033"/>
                </a:solidFill>
              </a:rPr>
              <a:t>Vracíme se ke kořenům a naše gastronomie se propaguje jako jeden z turistických taháků</a:t>
            </a:r>
          </a:p>
        </p:txBody>
      </p:sp>
    </p:spTree>
    <p:extLst>
      <p:ext uri="{BB962C8B-B14F-4D97-AF65-F5344CB8AC3E}">
        <p14:creationId xmlns:p14="http://schemas.microsoft.com/office/powerpoint/2010/main" val="159244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0000"/>
                </a:solidFill>
              </a:rPr>
              <a:t>Regionální speciality ČR</a:t>
            </a:r>
          </a:p>
        </p:txBody>
      </p:sp>
      <p:pic>
        <p:nvPicPr>
          <p:cNvPr id="4099" name="Picture 4" descr="Regionální mapa Č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7488237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87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Seznam regionů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989138"/>
            <a:ext cx="4038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Praha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Okolí Prahy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Jižní Čechy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Šumava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Plzeňsko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Český sever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Český ráj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mtClean="0">
              <a:solidFill>
                <a:srgbClr val="660033"/>
              </a:solidFill>
            </a:endParaRPr>
          </a:p>
          <a:p>
            <a:pPr eaLnBrk="1" hangingPunct="1">
              <a:defRPr/>
            </a:pPr>
            <a:endParaRPr lang="cs-CZ" sz="2400" smtClean="0"/>
          </a:p>
          <a:p>
            <a:pPr eaLnBrk="1" hangingPunct="1">
              <a:defRPr/>
            </a:pPr>
            <a:endParaRPr lang="cs-CZ" sz="2400" smtClean="0"/>
          </a:p>
          <a:p>
            <a:pPr eaLnBrk="1" hangingPunct="1">
              <a:defRPr/>
            </a:pPr>
            <a:endParaRPr lang="cs-CZ" sz="2400" smtClean="0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Krkonoše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Východní Čechy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Vysočina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Jižní Morava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Střední Morava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Východní Morava</a:t>
            </a:r>
          </a:p>
          <a:p>
            <a:pPr eaLnBrk="1" hangingPunct="1">
              <a:defRPr/>
            </a:pPr>
            <a:r>
              <a:rPr lang="cs-CZ" smtClean="0">
                <a:solidFill>
                  <a:srgbClr val="660033"/>
                </a:solidFill>
              </a:rPr>
              <a:t>Severní Morava a Slezsko</a:t>
            </a: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088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/resource/cropresize.php?w=250&amp;h=250&amp;f=/repository/01eee509ee2f68dc6014898c309e86bf1eaf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76700"/>
            <a:ext cx="238125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Region  Praha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Svíčková na smetaně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Vepřová pečeně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Masová paštika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smtClean="0">
                <a:solidFill>
                  <a:srgbClr val="660033"/>
                </a:solidFill>
              </a:rPr>
              <a:t>  s játry a brusinkami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Sekané šišky s uzeným masem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Telecí kýta po pražsku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Pečená jablka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859338" y="3284538"/>
            <a:ext cx="40386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50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133600"/>
            <a:ext cx="2376488" cy="1603375"/>
          </a:xfrm>
        </p:spPr>
      </p:pic>
      <p:pic>
        <p:nvPicPr>
          <p:cNvPr id="6151" name="Picture 13" descr="/resource/cropresize.php?w=250&amp;h=250&amp;f=/repository/3e6260b81898beacda3d16db379ed3291eaf8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068638"/>
            <a:ext cx="21605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539750" y="1196975"/>
            <a:ext cx="7561263" cy="696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r>
              <a:rPr lang="cs-CZ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Současná pražská kuchyně je zaměřena na prezentaci národních jídel </a:t>
            </a:r>
          </a:p>
          <a:p>
            <a:pPr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None/>
              <a:defRPr/>
            </a:pPr>
            <a:r>
              <a:rPr lang="cs-CZ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v rámci turistického ruchu</a:t>
            </a:r>
          </a:p>
        </p:txBody>
      </p:sp>
    </p:spTree>
    <p:extLst>
      <p:ext uri="{BB962C8B-B14F-4D97-AF65-F5344CB8AC3E}">
        <p14:creationId xmlns:p14="http://schemas.microsoft.com/office/powerpoint/2010/main" val="168436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Okolí Prahy</a:t>
            </a:r>
          </a:p>
        </p:txBody>
      </p:sp>
      <p:sp>
        <p:nvSpPr>
          <p:cNvPr id="19467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700213"/>
            <a:ext cx="4249738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Vývar s petrželovým kapáním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FF0000"/>
                </a:solidFill>
              </a:rPr>
              <a:t>Bejlík z husích prsou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Pečené kuře s bylinkovou nádivkou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Pikantní pivní kroužky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Masopustní koblihy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Mřížkový koláč</a:t>
            </a:r>
          </a:p>
        </p:txBody>
      </p:sp>
      <p:pic>
        <p:nvPicPr>
          <p:cNvPr id="7172" name="Picture 16" descr="/resource/cropresize.php?w=250&amp;h=250&amp;f=/repository/f6c79f4af478638c39b206ec30ab166b1eb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26841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8" descr="/resource/cropresize.php?w=250&amp;h=250&amp;f=/repository/4c144c47ecba6f8318128703ca9e26011ea3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21163"/>
            <a:ext cx="23812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4" descr="/resource/cropresize.php?w=250&amp;h=250&amp;f=/repository/a07c2f3b3b907aaf8436a26c6d77f0a21eb0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92375"/>
            <a:ext cx="238125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9" descr="MCj0434403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565400"/>
            <a:ext cx="461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36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636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Jižní  Čechy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1773238"/>
            <a:ext cx="4038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Jihočeská kulajda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Kaldoun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Jihočeský pekáček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Bramborové placky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Kapr dle pana Voka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Kapr na černo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Kynuté knedlíky se </a:t>
            </a:r>
            <a:r>
              <a:rPr lang="cs-CZ" sz="2800" b="1" u="sng" smtClean="0">
                <a:solidFill>
                  <a:srgbClr val="660033"/>
                </a:solidFill>
              </a:rPr>
              <a:t>žahourem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2800" b="1" u="sng" smtClean="0">
              <a:solidFill>
                <a:srgbClr val="660033"/>
              </a:solidFill>
            </a:endParaRPr>
          </a:p>
          <a:p>
            <a:pPr eaLnBrk="1" hangingPunct="1">
              <a:defRPr/>
            </a:pPr>
            <a:endParaRPr lang="cs-CZ" sz="2800" b="1" smtClean="0">
              <a:solidFill>
                <a:srgbClr val="660033"/>
              </a:solidFill>
            </a:endParaRPr>
          </a:p>
          <a:p>
            <a:pPr eaLnBrk="1" hangingPunct="1">
              <a:defRPr/>
            </a:pPr>
            <a:endParaRPr lang="cs-CZ" sz="2800" smtClean="0"/>
          </a:p>
          <a:p>
            <a:pPr eaLnBrk="1" hangingPunct="1">
              <a:defRPr/>
            </a:pPr>
            <a:endParaRPr lang="cs-CZ" sz="2800" smtClean="0"/>
          </a:p>
        </p:txBody>
      </p:sp>
      <p:pic>
        <p:nvPicPr>
          <p:cNvPr id="8196" name="Picture 7" descr="/resource/cropresize.php?w=250&amp;h=250&amp;f=/repository/0233f3bb964cf325a30f8b1c2ed2da931eb1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8" name="Picture 10" descr="/resource/cropresize.php?w=250&amp;h=250&amp;f=/repository/584b98aac2dddf59ee2cf19ca4ccb75e1ea4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84313"/>
            <a:ext cx="28860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4643438" y="1268413"/>
            <a:ext cx="417671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201" name="Picture 14" descr="MCj043247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908050"/>
            <a:ext cx="606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755650" y="1052513"/>
            <a:ext cx="71628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None/>
              <a:defRPr/>
            </a:pPr>
            <a:r>
              <a:rPr lang="cs-CZ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Základní suroviny jihočeské hospodyně : ryby, brambory, lesní plody</a:t>
            </a:r>
          </a:p>
        </p:txBody>
      </p:sp>
    </p:spTree>
    <p:extLst>
      <p:ext uri="{BB962C8B-B14F-4D97-AF65-F5344CB8AC3E}">
        <p14:creationId xmlns:p14="http://schemas.microsoft.com/office/powerpoint/2010/main" val="139262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229600" cy="115252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Šumava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1628775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Šumavská bramboračka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Kachní prsa po šumavsku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Křepelka plněná hříbky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Šumavské bramborové zelníky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Zvíkovský koláč</a:t>
            </a:r>
          </a:p>
          <a:p>
            <a:pPr eaLnBrk="1" hangingPunct="1">
              <a:defRPr/>
            </a:pPr>
            <a:endParaRPr lang="cs-CZ" sz="2800" smtClean="0">
              <a:solidFill>
                <a:srgbClr val="660033"/>
              </a:solidFill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643438" y="1557338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21" name="Picture 8" descr="/resource/cropresize.php?w=250&amp;h=250&amp;f=/repository/1359aa933b48b754a2f54adb688bfa771ea4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8913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572000" y="1557338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4572000" y="1557338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24" name="Picture 16" descr="/resource/cropresize.php?w=250&amp;h=250&amp;f=/repository/f8bf09f5fceaea80e1f864a1b48938bf1ea5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9" descr="MCj0429935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5888"/>
            <a:ext cx="1624012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2" descr="/resource/cropresize.php?w=250&amp;h=250&amp;f=/repository/2b8eba3cb0d0f1d761cb74d94a5ace361eb1c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449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5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0795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3300"/>
                </a:solidFill>
              </a:rPr>
              <a:t>Plzeňsko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4213" y="2133600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err="1" smtClean="0">
                <a:solidFill>
                  <a:srgbClr val="660033"/>
                </a:solidFill>
              </a:rPr>
              <a:t>Brčálka</a:t>
            </a:r>
            <a:endParaRPr lang="cs-CZ" sz="2800" dirty="0" smtClean="0">
              <a:solidFill>
                <a:srgbClr val="660033"/>
              </a:solidFill>
            </a:endParaRPr>
          </a:p>
          <a:p>
            <a:pPr eaLnBrk="1" hangingPunct="1">
              <a:defRPr/>
            </a:pPr>
            <a:r>
              <a:rPr lang="cs-CZ" sz="2800" dirty="0" smtClean="0">
                <a:solidFill>
                  <a:srgbClr val="660033"/>
                </a:solidFill>
              </a:rPr>
              <a:t>Hovězí pečeně na pivě</a:t>
            </a:r>
          </a:p>
          <a:p>
            <a:pPr eaLnBrk="1" hangingPunct="1">
              <a:defRPr/>
            </a:pPr>
            <a:r>
              <a:rPr lang="cs-CZ" sz="2800" dirty="0" smtClean="0">
                <a:solidFill>
                  <a:srgbClr val="660033"/>
                </a:solidFill>
              </a:rPr>
              <a:t>Plzeňský karbonát</a:t>
            </a:r>
          </a:p>
          <a:p>
            <a:pPr eaLnBrk="1" hangingPunct="1">
              <a:defRPr/>
            </a:pPr>
            <a:r>
              <a:rPr lang="cs-CZ" sz="2800" dirty="0" smtClean="0">
                <a:solidFill>
                  <a:srgbClr val="660033"/>
                </a:solidFill>
              </a:rPr>
              <a:t>Štrachanda</a:t>
            </a:r>
          </a:p>
          <a:p>
            <a:pPr eaLnBrk="1" hangingPunct="1">
              <a:defRPr/>
            </a:pPr>
            <a:r>
              <a:rPr lang="cs-CZ" sz="2800" dirty="0" smtClean="0">
                <a:solidFill>
                  <a:srgbClr val="660033"/>
                </a:solidFill>
              </a:rPr>
              <a:t>Pivní </a:t>
            </a:r>
            <a:r>
              <a:rPr lang="cs-CZ" sz="2800" dirty="0" err="1" smtClean="0">
                <a:solidFill>
                  <a:srgbClr val="660033"/>
                </a:solidFill>
              </a:rPr>
              <a:t>štrůdl</a:t>
            </a:r>
            <a:r>
              <a:rPr lang="cs-CZ" sz="2800" dirty="0" smtClean="0">
                <a:solidFill>
                  <a:srgbClr val="660033"/>
                </a:solidFill>
              </a:rPr>
              <a:t> s jablky</a:t>
            </a:r>
          </a:p>
          <a:p>
            <a:pPr eaLnBrk="1" hangingPunct="1">
              <a:defRPr/>
            </a:pPr>
            <a:endParaRPr lang="cs-CZ" sz="2800" dirty="0" smtClean="0">
              <a:solidFill>
                <a:srgbClr val="660033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5" name="Picture 9" descr="/resource/cropresize.php?w=250&amp;h=250&amp;f=/repository/296472c9542ad4d4788d543508116cbc1ea5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23812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7" name="Picture 12" descr="/resource/cropresize.php?w=250&amp;h=250&amp;f=/repository/850af92f8d9903e7a4e0559a98ecc8571ea6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49725"/>
            <a:ext cx="238125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9" name="Picture 15" descr="/resource/cropresize.php?w=250&amp;h=250&amp;f=/repository/95f8d9901ca8878e291552f001f676921eb2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14166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8" descr="MCj043441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574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9" descr="MCj043441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8"/>
            <a:ext cx="601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1331913" y="1268413"/>
            <a:ext cx="76327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Plzeňsko – region piva a k pivu patří chutné jídlo</a:t>
            </a:r>
          </a:p>
        </p:txBody>
      </p:sp>
      <p:pic>
        <p:nvPicPr>
          <p:cNvPr id="10253" name="Picture 24" descr="MCj04127680000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82391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80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3300"/>
                </a:solidFill>
              </a:rPr>
              <a:t>Západočeské lázně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989138"/>
            <a:ext cx="4038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>
                <a:solidFill>
                  <a:srgbClr val="660033"/>
                </a:solidFill>
              </a:rPr>
              <a:t>Hovězí pečeně                s hříbky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660033"/>
                </a:solidFill>
              </a:rPr>
              <a:t>Karlovarský guláš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660033"/>
                </a:solidFill>
              </a:rPr>
              <a:t>Zaječí stehno se svíčkovou omáčkou         a karlovarským knedlíkem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660033"/>
                </a:solidFill>
              </a:rPr>
              <a:t>Smažené dršťky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660033"/>
                </a:solidFill>
              </a:rPr>
              <a:t>Tvarohové knedlíky                s perníkovou omáčkou</a:t>
            </a:r>
          </a:p>
          <a:p>
            <a:pPr eaLnBrk="1" hangingPunct="1">
              <a:defRPr/>
            </a:pPr>
            <a:endParaRPr lang="cs-CZ" sz="2400" smtClean="0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9" name="Picture 8" descr="/resource/cropresize.php?w=250&amp;h=250&amp;f=/repository/6492d38d732122c58b44e3fdc3e9e9f31ea5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/resource/cropresize.php?w=250&amp;h=250&amp;f=/repository/d3a7f48c12e697d50c8a7ae7684644ef1ea6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1633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2" descr="MCj0415204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800"/>
            <a:ext cx="12811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2051050" y="1268413"/>
            <a:ext cx="64817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Lázně nejsou pouze léčivé prameny a oplatky</a:t>
            </a:r>
          </a:p>
        </p:txBody>
      </p:sp>
    </p:spTree>
    <p:extLst>
      <p:ext uri="{BB962C8B-B14F-4D97-AF65-F5344CB8AC3E}">
        <p14:creationId xmlns:p14="http://schemas.microsoft.com/office/powerpoint/2010/main" val="74421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636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Český sever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1773238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smtClean="0">
                <a:solidFill>
                  <a:srgbClr val="660033"/>
                </a:solidFill>
              </a:rPr>
              <a:t>Kapustová polévka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smtClean="0">
                <a:solidFill>
                  <a:srgbClr val="660033"/>
                </a:solidFill>
              </a:rPr>
              <a:t>Chlebová polévka se zeleninou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smtClean="0">
                <a:solidFill>
                  <a:srgbClr val="660033"/>
                </a:solidFill>
              </a:rPr>
              <a:t>Uzené maso s křenovou omáčkou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smtClean="0">
                <a:solidFill>
                  <a:srgbClr val="660033"/>
                </a:solidFill>
              </a:rPr>
              <a:t>Vepřová krkovička pečená v rozmarýnovém sádle s česnekem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smtClean="0">
                <a:solidFill>
                  <a:srgbClr val="660033"/>
                </a:solidFill>
              </a:rPr>
              <a:t>Lívanečky z myslivny</a:t>
            </a: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3" name="Picture 13" descr="/resource/cropresize.php?w=250&amp;h=250&amp;f=/repository/cf2226ddd41b1a2d0ae51dab54d32c361ea6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44675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5" descr="/resource/cropresize.php?w=250&amp;h=250&amp;f=/repository/dc16622ddc767e6bc1200fe5df2fbdfb1eb2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608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7" descr="/resource/cropresize.php?w=250&amp;h=250&amp;f=/repository/a29d1598024f9e87beab4b98411d48ce1ea8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708275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8" descr="MCj0230607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1512888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2268538" y="1125538"/>
            <a:ext cx="48244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Vydatná kuchyně nejen pro horníky</a:t>
            </a:r>
          </a:p>
        </p:txBody>
      </p:sp>
    </p:spTree>
    <p:extLst>
      <p:ext uri="{BB962C8B-B14F-4D97-AF65-F5344CB8AC3E}">
        <p14:creationId xmlns:p14="http://schemas.microsoft.com/office/powerpoint/2010/main" val="79636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3082925"/>
            <a:ext cx="5033962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952396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25538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Český ráj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550" y="1628775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>
                <a:solidFill>
                  <a:srgbClr val="660033"/>
                </a:solidFill>
              </a:rPr>
              <a:t>Couračka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660033"/>
                </a:solidFill>
              </a:rPr>
              <a:t>Chlupaté knedlíky se škvarky a červeným zelí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660033"/>
                </a:solidFill>
              </a:rPr>
              <a:t>Paštika z tučných kachních jater, marinovaná v medovině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660033"/>
                </a:solidFill>
              </a:rPr>
              <a:t>Bramborák s uzeným masem a česnekovou omáčkou</a:t>
            </a:r>
          </a:p>
          <a:p>
            <a:pPr eaLnBrk="1" hangingPunct="1">
              <a:defRPr/>
            </a:pPr>
            <a:r>
              <a:rPr lang="cs-CZ" sz="2400" smtClean="0">
                <a:solidFill>
                  <a:srgbClr val="660033"/>
                </a:solidFill>
              </a:rPr>
              <a:t>Dukátové buchtičky</a:t>
            </a:r>
          </a:p>
        </p:txBody>
      </p:sp>
      <p:pic>
        <p:nvPicPr>
          <p:cNvPr id="13316" name="Picture 8" descr="/resource/cropresize.php?w=250&amp;h=250&amp;f=/repository/fa2431bf9d65058fe34e9713e32d60e61eb2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28775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/resource/cropresize.php?w=250&amp;h=250&amp;f=/repository/47810f956e3d8fb8a32fb276448b464d1eb3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068638"/>
            <a:ext cx="216058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2" descr="/resource/cropresize.php?w=250&amp;h=250&amp;f=/repository/ef41d488755367316f04fc0e0e9dc9fc1ea8c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767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3" descr="MCj0233502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996950"/>
            <a:ext cx="1277938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1331913" y="1125538"/>
            <a:ext cx="66960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 náročném výletu si můžeme dopřát vydatnější jídlo</a:t>
            </a:r>
          </a:p>
        </p:txBody>
      </p:sp>
    </p:spTree>
    <p:extLst>
      <p:ext uri="{BB962C8B-B14F-4D97-AF65-F5344CB8AC3E}">
        <p14:creationId xmlns:p14="http://schemas.microsoft.com/office/powerpoint/2010/main" val="281253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5252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Krkonoše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1700213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smtClean="0">
                <a:solidFill>
                  <a:srgbClr val="660033"/>
                </a:solidFill>
              </a:rPr>
              <a:t>Krkonošské kyselo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smtClean="0">
                <a:solidFill>
                  <a:srgbClr val="660033"/>
                </a:solidFill>
              </a:rPr>
              <a:t>Pohančená kaše s mlékem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smtClean="0">
                <a:solidFill>
                  <a:srgbClr val="660033"/>
                </a:solidFill>
              </a:rPr>
              <a:t>Bramborová roláda s uzeným masem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smtClean="0">
                <a:solidFill>
                  <a:srgbClr val="660033"/>
                </a:solidFill>
              </a:rPr>
              <a:t>Kančí  kýta na kořenové zelenině se šípkovou omáčkou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smtClean="0">
                <a:solidFill>
                  <a:srgbClr val="660033"/>
                </a:solidFill>
              </a:rPr>
              <a:t>Chalupářská maková bábovka</a:t>
            </a:r>
          </a:p>
        </p:txBody>
      </p:sp>
      <p:pic>
        <p:nvPicPr>
          <p:cNvPr id="14340" name="Picture 8" descr="/resource/cropresize.php?w=250&amp;h=250&amp;f=/repository/dd28e50635038e9cf3a648c2dd17ad0a1e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/resource/cropresize.php?w=250&amp;h=250&amp;f=/repository/cd3afef9b8b89558cd56638c3631868a1eae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1633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MCj0412028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115888"/>
            <a:ext cx="1558925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49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25538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Východní Čechy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188" y="1844675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Houbová smetanová polévka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Hronovská vepřová pečeně na zázvoru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smtClean="0">
                <a:solidFill>
                  <a:srgbClr val="660033"/>
                </a:solidFill>
              </a:rPr>
              <a:t>   Dvojitá slepice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smtClean="0">
                <a:solidFill>
                  <a:srgbClr val="660033"/>
                </a:solidFill>
              </a:rPr>
              <a:t>   Východočeské smaženky 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Škubánky s mlékem a mákem</a:t>
            </a:r>
          </a:p>
        </p:txBody>
      </p:sp>
      <p:pic>
        <p:nvPicPr>
          <p:cNvPr id="15364" name="Picture 8" descr="/resource/cropresize.php?w=250&amp;h=250&amp;f=/repository/49c0b9d84c2a16fcaf9d25694fda75e11eb4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1611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/resource/cropresize.php?w=250&amp;h=250&amp;f=/repository/4e62e752ae53fb6a6eebd0f6146aa7021ea9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8936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MCj043441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784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468313" y="1214438"/>
            <a:ext cx="85328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 vyhlášených sladkostí jako je pardubický perník a hořické trubičky</a:t>
            </a:r>
          </a:p>
        </p:txBody>
      </p:sp>
      <p:pic>
        <p:nvPicPr>
          <p:cNvPr id="15368" name="Picture 13" descr="MCj0396440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3663"/>
            <a:ext cx="1122362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59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Vysočina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2060575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Česnečka s kroupami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Bramborák s uzeným masem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Fazolové lusky dušené na slanině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Naháč z vysočiny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Domácí perník</a:t>
            </a:r>
          </a:p>
          <a:p>
            <a:pPr eaLnBrk="1" hangingPunct="1">
              <a:defRPr/>
            </a:pPr>
            <a:endParaRPr lang="cs-CZ" sz="2800" smtClean="0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65000"/>
              <a:buFont typeface="Wingdings" pitchFamily="2" charset="2"/>
              <a:buChar char="n"/>
              <a:defRPr/>
            </a:pPr>
            <a:endParaRPr lang="cs-CZ" sz="28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389" name="Picture 9" descr="/resource/cropresize.php?w=250&amp;h=250&amp;f=/repository/e21e4e58ad9ab56e8a4634046da901131eaa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44675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/resource/cropresize.php?w=250&amp;h=250&amp;f=/repository/228bbc2f87caeb21bb7f6949fddcb91d1eb5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8936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2771775" y="1268413"/>
            <a:ext cx="4319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Vysočina – kraj brambor a obilovin</a:t>
            </a:r>
          </a:p>
        </p:txBody>
      </p:sp>
      <p:pic>
        <p:nvPicPr>
          <p:cNvPr id="16392" name="Picture 13" descr="MCj0101008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3375"/>
            <a:ext cx="18002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40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0795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Jižní Morava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188" y="2060575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Moravská cibulačka s uzeným masem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Králík na smetaně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Uzený pstruh s koprovým dresingem</a:t>
            </a:r>
          </a:p>
          <a:p>
            <a:pPr eaLnBrk="1" hangingPunct="1">
              <a:defRPr/>
            </a:pPr>
            <a:r>
              <a:rPr lang="cs-CZ" sz="2800" b="1" smtClean="0">
                <a:solidFill>
                  <a:srgbClr val="660033"/>
                </a:solidFill>
              </a:rPr>
              <a:t>Čočkový prejt s jáhly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Sváteční dvojctihodné koláčky</a:t>
            </a:r>
          </a:p>
        </p:txBody>
      </p:sp>
      <p:pic>
        <p:nvPicPr>
          <p:cNvPr id="17412" name="Picture 8" descr="/resource/cropresize.php?w=250&amp;h=250&amp;f=/repository/1e8c391abfde9abea82d75a2d60278d41eaa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1611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/resource/cropresize.php?w=250&amp;h=250&amp;f=/repository/1819932ff5cf474f4f19e7c7024640c21eab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71633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MCj0437986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14033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051050" y="1196975"/>
            <a:ext cx="41767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Kraj veselých vinařů</a:t>
            </a:r>
          </a:p>
        </p:txBody>
      </p:sp>
      <p:pic>
        <p:nvPicPr>
          <p:cNvPr id="17416" name="Picture 13" descr="MCj0436896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588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08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052513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Střední Morava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00113" y="1700213"/>
            <a:ext cx="4038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Kulajda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smtClean="0">
                <a:solidFill>
                  <a:srgbClr val="660033"/>
                </a:solidFill>
              </a:rPr>
              <a:t>   Knoflík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smtClean="0">
                <a:solidFill>
                  <a:srgbClr val="660033"/>
                </a:solidFill>
              </a:rPr>
              <a:t>   Špetrnky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Vepřový brabec s bramborovým knedlíkem a zelím po moravsku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Hanácké hruškové vdolky</a:t>
            </a:r>
          </a:p>
        </p:txBody>
      </p:sp>
      <p:pic>
        <p:nvPicPr>
          <p:cNvPr id="18436" name="Picture 10" descr="/resource/cropresize.php?w=250&amp;h=250&amp;f=/repository/9978b7063e297d84bb2ac8e46c1c845f1eab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44675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2" descr="/resource/cropresize.php?w=250&amp;h=250&amp;f=/repository/7e3b7a5bafcb0fa8e8dfe3ea6aca91861eb5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8936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3" descr="MCj043441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5095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4" descr="MCj0434403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4111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1979613" y="1087438"/>
            <a:ext cx="59769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Zlatá Haná hojnost nejen na stole</a:t>
            </a:r>
          </a:p>
        </p:txBody>
      </p:sp>
      <p:pic>
        <p:nvPicPr>
          <p:cNvPr id="18441" name="Picture 18" descr="MCj0439780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5128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64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rgbClr val="FF3300"/>
                </a:solidFill>
              </a:rPr>
              <a:t>Východní Morava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73238"/>
            <a:ext cx="4038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Domácí kachní škvarky zalité do sádla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Frenštátské pohankové kasoto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Valašský zoftový guláš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Frgále</a:t>
            </a:r>
          </a:p>
        </p:txBody>
      </p:sp>
      <p:pic>
        <p:nvPicPr>
          <p:cNvPr id="19460" name="Picture 8" descr="/resource/cropresize.php?w=250&amp;h=250&amp;f=/repository/169779d3852b32ce8b1a1724dbf5217d1eac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28775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/resource/cropresize.php?w=250&amp;h=250&amp;f=/repository/00a03ec6533ca7f5c644d198d815329c1eac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827088" y="836613"/>
            <a:ext cx="5616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>
              <a:solidFill>
                <a:srgbClr val="003300"/>
              </a:solidFill>
            </a:endParaRP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2268538" y="981075"/>
            <a:ext cx="72723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Vizovice </a:t>
            </a:r>
            <a:r>
              <a:rPr lang="en-US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=</a:t>
            </a: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 </a:t>
            </a: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slivovice </a:t>
            </a:r>
            <a:r>
              <a:rPr lang="en-US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cs-CZ" sz="200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Valašský král Bolek Polívka</a:t>
            </a:r>
            <a:endParaRPr lang="en-US" sz="200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464" name="Picture 15" descr="MCj0351968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838"/>
            <a:ext cx="1944688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25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74453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3300"/>
                </a:solidFill>
              </a:rPr>
              <a:t>Severní Morava a Slezsko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1628775"/>
            <a:ext cx="4038600" cy="4941888"/>
          </a:xfrm>
        </p:spPr>
        <p:txBody>
          <a:bodyPr/>
          <a:lstStyle/>
          <a:p>
            <a:pPr eaLnBrk="1" hangingPunct="1">
              <a:buSzPct val="115000"/>
              <a:buFont typeface="Wingdings" pitchFamily="2" charset="2"/>
              <a:buChar char="§"/>
              <a:defRPr/>
            </a:pPr>
            <a:r>
              <a:rPr lang="cs-CZ" sz="2800" smtClean="0">
                <a:solidFill>
                  <a:srgbClr val="660033"/>
                </a:solidFill>
              </a:rPr>
              <a:t>Starohorská čočková polévka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Bramborové placky s povidly a vlašskými jádry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Králík načerno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Hovězí jazyk se sardelovou omáčkou</a:t>
            </a:r>
          </a:p>
          <a:p>
            <a:pPr eaLnBrk="1" hangingPunct="1">
              <a:defRPr/>
            </a:pPr>
            <a:r>
              <a:rPr lang="cs-CZ" sz="2800" smtClean="0">
                <a:solidFill>
                  <a:srgbClr val="660033"/>
                </a:solidFill>
              </a:rPr>
              <a:t>Smažené olomoucké tvarůžky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2800" smtClean="0">
              <a:solidFill>
                <a:srgbClr val="660033"/>
              </a:solidFill>
            </a:endParaRPr>
          </a:p>
          <a:p>
            <a:pPr eaLnBrk="1" hangingPunct="1">
              <a:defRPr/>
            </a:pPr>
            <a:endParaRPr lang="cs-CZ" sz="2800" smtClean="0">
              <a:solidFill>
                <a:srgbClr val="660033"/>
              </a:solidFill>
            </a:endParaRPr>
          </a:p>
          <a:p>
            <a:pPr eaLnBrk="1" hangingPunct="1">
              <a:defRPr/>
            </a:pPr>
            <a:endParaRPr lang="cs-CZ" sz="2800" smtClean="0">
              <a:solidFill>
                <a:srgbClr val="660033"/>
              </a:solidFill>
            </a:endParaRPr>
          </a:p>
          <a:p>
            <a:pPr eaLnBrk="1" hangingPunct="1">
              <a:defRPr/>
            </a:pPr>
            <a:endParaRPr lang="cs-CZ" sz="2800" smtClean="0"/>
          </a:p>
        </p:txBody>
      </p:sp>
      <p:pic>
        <p:nvPicPr>
          <p:cNvPr id="20484" name="Picture 11" descr="/resource/cropresize.php?w=250&amp;h=250&amp;f=/repository/0a87257e5308197df43230edf4ad1dae1eac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654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3" descr="/resource/cropresize.php?w=250&amp;h=250&amp;f=/repository/fd69dbe29f156a7ef876a40a94f655991eb5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0021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 descr="/resource/cropresize.php?w=250&amp;h=250&amp;f=/repository/25db67c5657914454081c6a18e93d6dd1ead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2116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4" descr="MCj0412842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88913"/>
            <a:ext cx="176371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99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17008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smtClean="0"/>
              <a:t>Projekt OPVK: Cesta k modernímu vzdělávání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u="sng" dirty="0" smtClean="0"/>
              <a:t>Adopce na dálku</a:t>
            </a:r>
            <a:endParaRPr lang="cs-CZ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400800" cy="1752600"/>
          </a:xfrm>
        </p:spPr>
        <p:txBody>
          <a:bodyPr>
            <a:normAutofit fontScale="77500" lnSpcReduction="20000"/>
          </a:bodyPr>
          <a:lstStyle/>
          <a:p>
            <a:endParaRPr lang="cs-CZ" sz="2800" dirty="0" smtClean="0">
              <a:solidFill>
                <a:schemeClr val="tx1"/>
              </a:solidFill>
            </a:endParaRPr>
          </a:p>
          <a:p>
            <a:r>
              <a:rPr lang="cs-CZ" sz="2800" dirty="0" smtClean="0">
                <a:solidFill>
                  <a:schemeClr val="tx1"/>
                </a:solidFill>
              </a:rPr>
              <a:t>   Mgr. Monika </a:t>
            </a:r>
            <a:r>
              <a:rPr lang="cs-CZ" sz="2800" dirty="0" err="1" smtClean="0">
                <a:solidFill>
                  <a:schemeClr val="tx1"/>
                </a:solidFill>
              </a:rPr>
              <a:t>Měrotská</a:t>
            </a:r>
            <a:endParaRPr lang="cs-CZ" sz="2800" dirty="0" smtClean="0">
              <a:solidFill>
                <a:schemeClr val="tx1"/>
              </a:solidFill>
            </a:endParaRPr>
          </a:p>
          <a:p>
            <a:endParaRPr lang="cs-CZ" sz="2800" dirty="0" smtClean="0">
              <a:solidFill>
                <a:schemeClr val="tx1"/>
              </a:solidFill>
            </a:endParaRPr>
          </a:p>
          <a:p>
            <a:r>
              <a:rPr lang="cs-CZ" sz="2800" dirty="0" smtClean="0">
                <a:solidFill>
                  <a:schemeClr val="tx1"/>
                </a:solidFill>
              </a:rPr>
              <a:t>Závěrečná konference k projektu </a:t>
            </a:r>
          </a:p>
          <a:p>
            <a:r>
              <a:rPr lang="cs-CZ" sz="2800" dirty="0" smtClean="0">
                <a:solidFill>
                  <a:schemeClr val="tx1"/>
                </a:solidFill>
              </a:rPr>
              <a:t>Lázně </a:t>
            </a:r>
            <a:r>
              <a:rPr lang="cs-CZ" sz="2800" dirty="0" err="1" smtClean="0">
                <a:solidFill>
                  <a:schemeClr val="tx1"/>
                </a:solidFill>
              </a:rPr>
              <a:t>Mšené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" name="Obrázek 3" descr="logo green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260648"/>
            <a:ext cx="2909018" cy="14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9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ke-lgflag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4333875" cy="2876550"/>
          </a:xfrm>
        </p:spPr>
      </p:pic>
      <p:pic>
        <p:nvPicPr>
          <p:cNvPr id="6" name="Obrázek 5" descr="info_ken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429000"/>
            <a:ext cx="309562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>
              <a:buFontTx/>
              <a:buAutoNum type="arabicPeriod"/>
            </a:pPr>
            <a:r>
              <a:rPr lang="cs-CZ" sz="4000"/>
              <a:t>Projektové odpoledne</a:t>
            </a:r>
            <a:br>
              <a:rPr lang="cs-CZ" sz="4000"/>
            </a:br>
            <a:r>
              <a:rPr lang="cs-CZ" sz="3200"/>
              <a:t>březen 2010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u="sng">
                <a:solidFill>
                  <a:schemeClr val="accent2"/>
                </a:solidFill>
              </a:rPr>
              <a:t>Jmenování týmů</a:t>
            </a:r>
          </a:p>
          <a:p>
            <a:r>
              <a:rPr lang="cs-CZ"/>
              <a:t>FARMA: Josef Janda: 5 žáků Z-F</a:t>
            </a:r>
          </a:p>
          <a:p>
            <a:r>
              <a:rPr lang="cs-CZ"/>
              <a:t>CUKR: Miloslava Pospíšilová: 5 žáků Cukrář</a:t>
            </a:r>
          </a:p>
          <a:p>
            <a:r>
              <a:rPr lang="cs-CZ"/>
              <a:t>MENU: Marcela Grossová: 5 žáků K-Č</a:t>
            </a:r>
          </a:p>
          <a:p>
            <a:r>
              <a:rPr lang="cs-CZ"/>
              <a:t>CESTA: Ivana Capouchová: 2 žáci CR</a:t>
            </a:r>
          </a:p>
          <a:p>
            <a:r>
              <a:rPr lang="cs-CZ"/>
              <a:t>KOMPLET: Lenka Prokůpková, Vlastimil Fiedler: 5 žáků Provoz služeb</a:t>
            </a:r>
          </a:p>
        </p:txBody>
      </p:sp>
    </p:spTree>
    <p:extLst>
      <p:ext uri="{BB962C8B-B14F-4D97-AF65-F5344CB8AC3E}">
        <p14:creationId xmlns:p14="http://schemas.microsoft.com/office/powerpoint/2010/main" val="2631858909"/>
      </p:ext>
    </p:extLst>
  </p:cSld>
  <p:clrMapOvr>
    <a:masterClrMapping/>
  </p:clrMapOvr>
  <p:transition spd="med" advClick="0" advTm="6000"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680520"/>
          </a:xfrm>
        </p:spPr>
        <p:txBody>
          <a:bodyPr>
            <a:normAutofit/>
          </a:bodyPr>
          <a:lstStyle/>
          <a:p>
            <a:r>
              <a:rPr lang="cs-CZ" dirty="0" smtClean="0"/>
              <a:t>Rok 2008 zapojení do projektu „Adopce na dálku“ </a:t>
            </a:r>
          </a:p>
          <a:p>
            <a:endParaRPr lang="cs-CZ" dirty="0" smtClean="0"/>
          </a:p>
          <a:p>
            <a:r>
              <a:rPr lang="cs-CZ" dirty="0" smtClean="0"/>
              <a:t>Humanistické centrum Narovinu</a:t>
            </a:r>
          </a:p>
          <a:p>
            <a:endParaRPr lang="cs-CZ" dirty="0" smtClean="0"/>
          </a:p>
          <a:p>
            <a:r>
              <a:rPr lang="cs-CZ" dirty="0" smtClean="0"/>
              <a:t>Žák </a:t>
            </a:r>
            <a:r>
              <a:rPr lang="cs-CZ" dirty="0" err="1" smtClean="0"/>
              <a:t>Harry</a:t>
            </a:r>
            <a:r>
              <a:rPr lang="cs-CZ" dirty="0" smtClean="0"/>
              <a:t> z Keni (10 let) , 3. třída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762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r>
              <a:rPr lang="cs-CZ" dirty="0" smtClean="0"/>
              <a:t>Prostřednictvím projektu je </a:t>
            </a:r>
            <a:r>
              <a:rPr lang="cs-CZ" dirty="0" err="1" smtClean="0"/>
              <a:t>Harrymu</a:t>
            </a:r>
            <a:r>
              <a:rPr lang="cs-CZ" dirty="0" smtClean="0"/>
              <a:t> zajišťován přístup ke vzdělání </a:t>
            </a:r>
          </a:p>
          <a:p>
            <a:r>
              <a:rPr lang="cs-CZ" dirty="0" smtClean="0"/>
              <a:t>Peníze zasíláme naší partnerské organizaci</a:t>
            </a:r>
          </a:p>
          <a:p>
            <a:r>
              <a:rPr lang="cs-CZ" dirty="0" smtClean="0"/>
              <a:t>Koordinátoři </a:t>
            </a:r>
            <a:r>
              <a:rPr lang="cs-CZ" dirty="0" err="1" smtClean="0"/>
              <a:t>Harrymu</a:t>
            </a:r>
            <a:r>
              <a:rPr lang="cs-CZ" dirty="0" smtClean="0"/>
              <a:t> nakoupí vše potřebné do školy a zařídí zápis + zaplatí školné</a:t>
            </a:r>
          </a:p>
          <a:p>
            <a:r>
              <a:rPr lang="cs-CZ" dirty="0" smtClean="0"/>
              <a:t>Školné činní 7 200 Kč na rok (školné, povinná školní uniforma, učební pomůcky)</a:t>
            </a:r>
          </a:p>
        </p:txBody>
      </p:sp>
    </p:spTree>
    <p:extLst>
      <p:ext uri="{BB962C8B-B14F-4D97-AF65-F5344CB8AC3E}">
        <p14:creationId xmlns:p14="http://schemas.microsoft.com/office/powerpoint/2010/main" val="346907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r>
              <a:rPr lang="cs-CZ" dirty="0" smtClean="0"/>
              <a:t>Naše škola je pravidelně informována o tom jak si dítě vede ve škole </a:t>
            </a:r>
          </a:p>
          <a:p>
            <a:r>
              <a:rPr lang="cs-CZ" dirty="0" smtClean="0"/>
              <a:t>Po ukončení školního roku nám škola vystaví vysvědčení, které dostaneme společně s dopisem od </a:t>
            </a:r>
            <a:r>
              <a:rPr lang="cs-CZ" dirty="0" err="1" smtClean="0"/>
              <a:t>Harryho</a:t>
            </a:r>
            <a:r>
              <a:rPr lang="cs-CZ" dirty="0" smtClean="0"/>
              <a:t> a jeho fotografií </a:t>
            </a:r>
          </a:p>
          <a:p>
            <a:r>
              <a:rPr lang="cs-CZ" dirty="0" smtClean="0"/>
              <a:t>Peníze na projekt „Adopce na dálku“ získáváme prostřednictvím sponzorů (</a:t>
            </a:r>
            <a:r>
              <a:rPr lang="cs-CZ" dirty="0" err="1" smtClean="0"/>
              <a:t>Horkyfest</a:t>
            </a:r>
            <a:r>
              <a:rPr lang="cs-CZ" dirty="0"/>
              <a:t> </a:t>
            </a:r>
            <a:r>
              <a:rPr lang="cs-CZ" dirty="0" smtClean="0"/>
              <a:t>– vydražení nápoje)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831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Sbírka pro Afriku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Ve školním roce 2010/2011 a ve školním roce 2011/2012 se žáci zapojili do sbírky pro Afriku (Guinea a Zimbabwe) </a:t>
            </a:r>
          </a:p>
          <a:p>
            <a:r>
              <a:rPr lang="cs-CZ" dirty="0" smtClean="0"/>
              <a:t>Vybráno přes 20 kg použitých školních potřeb a letního oblečení</a:t>
            </a:r>
          </a:p>
          <a:p>
            <a:r>
              <a:rPr lang="cs-CZ" dirty="0" smtClean="0"/>
              <a:t>Oblečení, batohy, aktovky, penály, pastelky, propisky </a:t>
            </a:r>
            <a:r>
              <a:rPr lang="cs-CZ" dirty="0" err="1" smtClean="0"/>
              <a:t>atd</a:t>
            </a:r>
            <a:r>
              <a:rPr lang="cs-CZ" dirty="0" smtClean="0"/>
              <a:t>… od žáků z Horek byli předány osobně dětem v Zimbabwe (vesnice </a:t>
            </a:r>
            <a:r>
              <a:rPr lang="cs-CZ" dirty="0" err="1" smtClean="0"/>
              <a:t>Tengenenge</a:t>
            </a:r>
            <a:r>
              <a:rPr lang="cs-CZ" dirty="0" smtClean="0"/>
              <a:t>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55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DSC02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05273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9762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026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83671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7046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026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90872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9205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02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1042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028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90872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5014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028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5264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1.Projektový den</a:t>
            </a:r>
            <a:br>
              <a:rPr lang="cs-CZ" sz="4000"/>
            </a:br>
            <a:r>
              <a:rPr lang="cs-CZ" sz="3200"/>
              <a:t>22.4.2010</a:t>
            </a:r>
            <a:endParaRPr lang="cs-CZ" sz="400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50038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36950"/>
            <a:ext cx="4427537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11188" y="5516563"/>
            <a:ext cx="4968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Ukázka výrobků </a:t>
            </a:r>
            <a:br>
              <a:rPr lang="cs-CZ" sz="2000" b="1">
                <a:solidFill>
                  <a:srgbClr val="000000"/>
                </a:solidFill>
                <a:latin typeface="Arial" charset="0"/>
              </a:rPr>
            </a:br>
            <a:r>
              <a:rPr lang="cs-CZ" sz="2000" b="1">
                <a:solidFill>
                  <a:srgbClr val="000000"/>
                </a:solidFill>
                <a:latin typeface="Arial" charset="0"/>
              </a:rPr>
              <a:t>       tradičních řemesel…</a:t>
            </a:r>
          </a:p>
        </p:txBody>
      </p:sp>
    </p:spTree>
    <p:extLst>
      <p:ext uri="{BB962C8B-B14F-4D97-AF65-F5344CB8AC3E}">
        <p14:creationId xmlns:p14="http://schemas.microsoft.com/office/powerpoint/2010/main" val="2316291668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028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05273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7636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028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980728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25680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02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1423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Koncert Africké kapely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Květen 2010 (v rámci týdne </a:t>
            </a:r>
            <a:r>
              <a:rPr lang="cs-CZ" dirty="0" err="1" smtClean="0"/>
              <a:t>Horkyfest</a:t>
            </a:r>
            <a:r>
              <a:rPr lang="cs-CZ" dirty="0" smtClean="0"/>
              <a:t>)</a:t>
            </a:r>
          </a:p>
          <a:p>
            <a:r>
              <a:rPr lang="cs-CZ" dirty="0" smtClean="0"/>
              <a:t>Africká kapela a </a:t>
            </a:r>
            <a:r>
              <a:rPr lang="cs-CZ" dirty="0"/>
              <a:t>t</a:t>
            </a:r>
            <a:r>
              <a:rPr lang="cs-CZ" dirty="0" smtClean="0"/>
              <a:t>aneční doprovod (africký tanec)</a:t>
            </a:r>
            <a:endParaRPr lang="cs-CZ" dirty="0"/>
          </a:p>
          <a:p>
            <a:pPr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9281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pro obsah 12" descr="DSCF1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484784"/>
            <a:ext cx="6034617" cy="452596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5512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7031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9277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6682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9616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3246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268413"/>
            <a:ext cx="4932362" cy="37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716463" y="5373688"/>
            <a:ext cx="4248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Návštěva p. Havlíčka</a:t>
            </a:r>
            <a:br>
              <a:rPr lang="cs-CZ" sz="2000" b="1">
                <a:solidFill>
                  <a:srgbClr val="000000"/>
                </a:solidFill>
                <a:latin typeface="Arial" charset="0"/>
              </a:rPr>
            </a:br>
            <a:r>
              <a:rPr lang="cs-CZ" sz="2000" b="1">
                <a:solidFill>
                  <a:srgbClr val="000000"/>
                </a:solidFill>
                <a:latin typeface="Arial" charset="0"/>
              </a:rPr>
              <a:t>            výrobky ze dřeva</a:t>
            </a:r>
          </a:p>
        </p:txBody>
      </p:sp>
    </p:spTree>
    <p:extLst>
      <p:ext uri="{BB962C8B-B14F-4D97-AF65-F5344CB8AC3E}">
        <p14:creationId xmlns:p14="http://schemas.microsoft.com/office/powerpoint/2010/main" val="4213659743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1512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 descr="DSCF13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340768"/>
            <a:ext cx="6034617" cy="452596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0539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4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326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Beseda se žáky</a:t>
            </a:r>
            <a:br>
              <a:rPr lang="cs-CZ" dirty="0" smtClean="0"/>
            </a:br>
            <a:r>
              <a:rPr lang="cs-CZ" dirty="0" smtClean="0"/>
              <a:t>…nejen o </a:t>
            </a:r>
            <a:r>
              <a:rPr lang="cs-CZ" dirty="0" err="1" smtClean="0"/>
              <a:t>africe</a:t>
            </a:r>
            <a:endParaRPr lang="cs-CZ" dirty="0"/>
          </a:p>
        </p:txBody>
      </p:sp>
      <p:pic>
        <p:nvPicPr>
          <p:cNvPr id="4" name="Zástupný symbol pro obsah 3" descr="DSCF1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7133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 descr="DSCF1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5331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4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51730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4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340768"/>
            <a:ext cx="6034617" cy="452596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907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4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5166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3172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9689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6863"/>
            <a:ext cx="8497888" cy="637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970835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14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1052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DSCF15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3050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42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142976" y="2143116"/>
            <a:ext cx="653836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OUTDOOR </a:t>
            </a:r>
            <a:r>
              <a:rPr lang="cs-CZ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training</a:t>
            </a:r>
            <a:endParaRPr lang="cs-CZ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5631006"/>
      </p:ext>
    </p:extLst>
  </p:cSld>
  <p:clrMapOvr>
    <a:masterClrMapping/>
  </p:clrMapOvr>
  <p:transition advClick="0" advTm="5578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1428750" y="714375"/>
            <a:ext cx="3000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>
                <a:solidFill>
                  <a:srgbClr val="FF0000"/>
                </a:solidFill>
                <a:latin typeface="Calibri" pitchFamily="34" charset="0"/>
              </a:rPr>
              <a:t>MÍSTO</a:t>
            </a:r>
            <a:endParaRPr lang="cs-CZ" sz="28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6143625" y="2000250"/>
            <a:ext cx="1143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>
                <a:solidFill>
                  <a:srgbClr val="FF0000"/>
                </a:solidFill>
                <a:latin typeface="Calibri" pitchFamily="34" charset="0"/>
              </a:rPr>
              <a:t>ČAS</a:t>
            </a:r>
            <a:endParaRPr lang="cs-CZ" sz="28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1500188" y="4357688"/>
            <a:ext cx="2786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>
                <a:solidFill>
                  <a:srgbClr val="FF0000"/>
                </a:solidFill>
                <a:latin typeface="Calibri" pitchFamily="34" charset="0"/>
              </a:rPr>
              <a:t>CÍLOVÁ SKUPINA</a:t>
            </a: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571500" y="1571625"/>
            <a:ext cx="42148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prstClr val="black"/>
                </a:solidFill>
                <a:latin typeface="Calibri" pitchFamily="34" charset="0"/>
              </a:rPr>
              <a:t>Horky nad Jizerou</a:t>
            </a:r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4429125" y="2500313"/>
            <a:ext cx="4429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400">
                <a:solidFill>
                  <a:prstClr val="black"/>
                </a:solidFill>
                <a:latin typeface="Calibri" pitchFamily="34" charset="0"/>
              </a:rPr>
              <a:t>           2. září </a:t>
            </a:r>
          </a:p>
          <a:p>
            <a:r>
              <a:rPr lang="cs-CZ" sz="4400">
                <a:solidFill>
                  <a:prstClr val="black"/>
                </a:solidFill>
                <a:latin typeface="Calibri" pitchFamily="34" charset="0"/>
              </a:rPr>
              <a:t>(druhý  den školy)</a:t>
            </a:r>
          </a:p>
        </p:txBody>
      </p:sp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571500" y="4929188"/>
            <a:ext cx="4572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400">
                <a:solidFill>
                  <a:prstClr val="black"/>
                </a:solidFill>
                <a:latin typeface="Calibri" pitchFamily="34" charset="0"/>
              </a:rPr>
              <a:t>žáci všech prvních</a:t>
            </a:r>
          </a:p>
          <a:p>
            <a:r>
              <a:rPr lang="cs-CZ" sz="4400">
                <a:solidFill>
                  <a:prstClr val="black"/>
                </a:solidFill>
                <a:latin typeface="Calibri" pitchFamily="34" charset="0"/>
              </a:rPr>
              <a:t>          ročníků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509940"/>
      </p:ext>
    </p:extLst>
  </p:cSld>
  <p:clrMapOvr>
    <a:masterClrMapping/>
  </p:clrMapOvr>
  <p:transition advClick="0" advTm="7905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cs-CZ" smtClean="0"/>
              <a:t>    </a:t>
            </a:r>
            <a:r>
              <a:rPr lang="cs-CZ" b="1" u="sng" smtClean="0">
                <a:solidFill>
                  <a:schemeClr val="accent1"/>
                </a:solidFill>
              </a:rPr>
              <a:t>OUTDOOR TRAINING:</a:t>
            </a:r>
          </a:p>
          <a:p>
            <a:pPr eaLnBrk="1" hangingPunct="1">
              <a:buFont typeface="Arial" charset="0"/>
              <a:buNone/>
            </a:pPr>
            <a:endParaRPr lang="cs-CZ" smtClean="0">
              <a:solidFill>
                <a:schemeClr val="accent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cs-CZ" smtClean="0">
                <a:solidFill>
                  <a:srgbClr val="FF0000"/>
                </a:solidFill>
              </a:rPr>
              <a:t>(česky : venkovní výcvik nebo venkovní trénink) je metoda rozvoje a diagnostiky jednotlivce i týmu založená na propojení pedagogicko-psychologických metod s aktivitami v přírodě.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96025"/>
      </p:ext>
    </p:extLst>
  </p:cSld>
  <p:clrMapOvr>
    <a:masterClrMapping/>
  </p:clrMapOvr>
  <p:transition advClick="0" advTm="10812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857224" y="214290"/>
          <a:ext cx="8143932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434" name="TextovéPole 2"/>
          <p:cNvSpPr txBox="1">
            <a:spLocks noChangeArrowheads="1"/>
          </p:cNvSpPr>
          <p:nvPr/>
        </p:nvSpPr>
        <p:spPr bwMode="auto">
          <a:xfrm>
            <a:off x="1071563" y="500063"/>
            <a:ext cx="16430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400">
                <a:solidFill>
                  <a:prstClr val="black"/>
                </a:solidFill>
                <a:latin typeface="Calibri" pitchFamily="34" charset="0"/>
              </a:rPr>
              <a:t>CÍL: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8865757"/>
      </p:ext>
    </p:extLst>
  </p:cSld>
  <p:clrMapOvr>
    <a:masterClrMapping/>
  </p:clrMapOvr>
  <p:transition advClick="0" advTm="7499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Tady se to všechno odehrává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1143000"/>
            <a:ext cx="72866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Šipka doleva 4"/>
          <p:cNvSpPr/>
          <p:nvPr/>
        </p:nvSpPr>
        <p:spPr>
          <a:xfrm>
            <a:off x="6715125" y="3000375"/>
            <a:ext cx="977900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565427"/>
      </p:ext>
    </p:extLst>
  </p:cSld>
  <p:clrMapOvr>
    <a:masterClrMapping/>
  </p:clrMapOvr>
  <p:transition advClick="0" advTm="8235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Třídní učitel vede třídu od jednoho stanoviště k dalšímu a pokud možno se i sám účastní </a:t>
            </a:r>
            <a:endParaRPr lang="cs-CZ" dirty="0"/>
          </a:p>
        </p:txBody>
      </p:sp>
      <p:pic>
        <p:nvPicPr>
          <p:cNvPr id="3074" name="Picture 2" descr="P9020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2214563"/>
            <a:ext cx="551497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11203"/>
      </p:ext>
    </p:extLst>
  </p:cSld>
  <p:clrMapOvr>
    <a:masterClrMapping/>
  </p:clrMapOvr>
  <p:transition advClick="0" advTm="7094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žáci plní různé úkoly</a:t>
            </a:r>
          </a:p>
        </p:txBody>
      </p:sp>
      <p:pic>
        <p:nvPicPr>
          <p:cNvPr id="4098" name="Picture 2" descr="S50323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357438"/>
            <a:ext cx="54483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S50323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1285875"/>
            <a:ext cx="56673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S50323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1285875"/>
            <a:ext cx="58293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DSCN68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3" y="1785938"/>
            <a:ext cx="3633787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S50323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3" y="1571625"/>
            <a:ext cx="6837362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P902007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8" y="1357313"/>
            <a:ext cx="67627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P902003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25" y="1214438"/>
            <a:ext cx="71564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676600"/>
      </p:ext>
    </p:extLst>
  </p:cSld>
  <p:clrMapOvr>
    <a:masterClrMapping/>
  </p:clrMapOvr>
  <p:transition advClick="0" advTm="18171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Soutěž o nejlepší vánočku</a:t>
            </a:r>
            <a:br>
              <a:rPr lang="cs-CZ" sz="4000"/>
            </a:br>
            <a:r>
              <a:rPr lang="cs-CZ" sz="3200"/>
              <a:t>24.11.2010</a:t>
            </a:r>
            <a:endParaRPr lang="cs-CZ" sz="400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7879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800475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971550" y="5589588"/>
            <a:ext cx="352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  <a:latin typeface="Arial" charset="0"/>
              </a:rPr>
              <a:t>Pleteme a pleteme…</a:t>
            </a:r>
          </a:p>
        </p:txBody>
      </p:sp>
    </p:spTree>
    <p:extLst>
      <p:ext uri="{BB962C8B-B14F-4D97-AF65-F5344CB8AC3E}">
        <p14:creationId xmlns:p14="http://schemas.microsoft.com/office/powerpoint/2010/main" val="2806228739"/>
      </p:ext>
    </p:extLst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/>
              <a:t>stanoviště zajišťují žáci oboru Cestovní ruch (3. ročník)</a:t>
            </a:r>
          </a:p>
        </p:txBody>
      </p:sp>
      <p:pic>
        <p:nvPicPr>
          <p:cNvPr id="5122" name="Picture 2" descr="C:\Documents and Settings\Owner\Plocha\upravená3.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643063"/>
            <a:ext cx="77533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390089"/>
      </p:ext>
    </p:extLst>
  </p:cSld>
  <p:clrMapOvr>
    <a:masterClrMapping/>
  </p:clrMapOvr>
  <p:transition advClick="0" advTm="7359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3643313" y="428625"/>
            <a:ext cx="3571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5400" b="1">
                <a:solidFill>
                  <a:prstClr val="black"/>
                </a:solidFill>
                <a:latin typeface="Calibri" pitchFamily="34" charset="0"/>
              </a:rPr>
              <a:t>jsem já</a:t>
            </a:r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1428750"/>
            <a:ext cx="362902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3238" cy="6154737"/>
          </a:xfrm>
        </p:spPr>
        <p:txBody>
          <a:bodyPr/>
          <a:lstStyle/>
          <a:p>
            <a:pPr algn="l" eaLnBrk="1" hangingPunct="1"/>
            <a:r>
              <a:rPr lang="cs-CZ" sz="3600" b="1" smtClean="0">
                <a:solidFill>
                  <a:srgbClr val="002060"/>
                </a:solidFill>
              </a:rPr>
              <a:t>S               P        </a:t>
            </a:r>
            <a:br>
              <a:rPr lang="cs-CZ" sz="3600" b="1" smtClean="0">
                <a:solidFill>
                  <a:srgbClr val="002060"/>
                </a:solidFill>
              </a:rPr>
            </a:br>
            <a:r>
              <a:rPr lang="cs-CZ" sz="3600" b="1" smtClean="0">
                <a:solidFill>
                  <a:srgbClr val="002060"/>
                </a:solidFill>
              </a:rPr>
              <a:t>U              R</a:t>
            </a:r>
            <a:br>
              <a:rPr lang="cs-CZ" sz="3600" b="1" smtClean="0">
                <a:solidFill>
                  <a:srgbClr val="002060"/>
                </a:solidFill>
              </a:rPr>
            </a:br>
            <a:r>
              <a:rPr lang="cs-CZ" sz="3600" b="1" smtClean="0">
                <a:solidFill>
                  <a:srgbClr val="002060"/>
                </a:solidFill>
              </a:rPr>
              <a:t>P              O</a:t>
            </a:r>
            <a:br>
              <a:rPr lang="cs-CZ" sz="3600" b="1" smtClean="0">
                <a:solidFill>
                  <a:srgbClr val="002060"/>
                </a:solidFill>
              </a:rPr>
            </a:br>
            <a:r>
              <a:rPr lang="cs-CZ" sz="3600" b="1" smtClean="0">
                <a:solidFill>
                  <a:srgbClr val="002060"/>
                </a:solidFill>
              </a:rPr>
              <a:t>E               J</a:t>
            </a:r>
            <a:br>
              <a:rPr lang="cs-CZ" sz="3600" b="1" smtClean="0">
                <a:solidFill>
                  <a:srgbClr val="002060"/>
                </a:solidFill>
              </a:rPr>
            </a:br>
            <a:r>
              <a:rPr lang="cs-CZ" sz="3600" b="1" smtClean="0">
                <a:solidFill>
                  <a:srgbClr val="002060"/>
                </a:solidFill>
              </a:rPr>
              <a:t>R              E</a:t>
            </a:r>
            <a:br>
              <a:rPr lang="cs-CZ" sz="3600" b="1" smtClean="0">
                <a:solidFill>
                  <a:srgbClr val="002060"/>
                </a:solidFill>
              </a:rPr>
            </a:br>
            <a:r>
              <a:rPr lang="cs-CZ" sz="3600" b="1" smtClean="0">
                <a:solidFill>
                  <a:srgbClr val="002060"/>
                </a:solidFill>
              </a:rPr>
              <a:t>V              K</a:t>
            </a:r>
            <a:br>
              <a:rPr lang="cs-CZ" sz="3600" b="1" smtClean="0">
                <a:solidFill>
                  <a:srgbClr val="002060"/>
                </a:solidFill>
              </a:rPr>
            </a:br>
            <a:r>
              <a:rPr lang="cs-CZ" sz="3600" b="1" smtClean="0">
                <a:solidFill>
                  <a:srgbClr val="002060"/>
                </a:solidFill>
              </a:rPr>
              <a:t>I               T</a:t>
            </a:r>
            <a:br>
              <a:rPr lang="cs-CZ" sz="3600" b="1" smtClean="0">
                <a:solidFill>
                  <a:srgbClr val="002060"/>
                </a:solidFill>
              </a:rPr>
            </a:br>
            <a:r>
              <a:rPr lang="cs-CZ" sz="3600" b="1" smtClean="0">
                <a:solidFill>
                  <a:srgbClr val="002060"/>
                </a:solidFill>
              </a:rPr>
              <a:t>Z              U</a:t>
            </a:r>
            <a:br>
              <a:rPr lang="cs-CZ" sz="3600" b="1" smtClean="0">
                <a:solidFill>
                  <a:srgbClr val="002060"/>
                </a:solidFill>
              </a:rPr>
            </a:br>
            <a:r>
              <a:rPr lang="cs-CZ" sz="3600" b="1" smtClean="0">
                <a:solidFill>
                  <a:srgbClr val="002060"/>
                </a:solidFill>
              </a:rPr>
              <a:t>O     </a:t>
            </a:r>
            <a:br>
              <a:rPr lang="cs-CZ" sz="3600" b="1" smtClean="0">
                <a:solidFill>
                  <a:srgbClr val="002060"/>
                </a:solidFill>
              </a:rPr>
            </a:br>
            <a:r>
              <a:rPr lang="cs-CZ" sz="3600" b="1" smtClean="0">
                <a:solidFill>
                  <a:srgbClr val="002060"/>
                </a:solidFill>
              </a:rPr>
              <a:t>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348674"/>
      </p:ext>
    </p:extLst>
  </p:cSld>
  <p:clrMapOvr>
    <a:masterClrMapping/>
  </p:clrMapOvr>
  <p:transition advClick="0" advTm="7985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>
          <a:xfrm>
            <a:off x="500063" y="1500188"/>
            <a:ext cx="8229600" cy="1143000"/>
          </a:xfrm>
        </p:spPr>
        <p:txBody>
          <a:bodyPr/>
          <a:lstStyle/>
          <a:p>
            <a:pPr eaLnBrk="1" hangingPunct="1"/>
            <a:r>
              <a:rPr lang="cs-CZ" smtClean="0"/>
              <a:t>KONEC</a:t>
            </a:r>
          </a:p>
        </p:txBody>
      </p:sp>
    </p:spTree>
    <p:extLst>
      <p:ext uri="{BB962C8B-B14F-4D97-AF65-F5344CB8AC3E}">
        <p14:creationId xmlns:p14="http://schemas.microsoft.com/office/powerpoint/2010/main" val="416192844"/>
      </p:ext>
    </p:extLst>
  </p:cSld>
  <p:clrMapOvr>
    <a:masterClrMapping/>
  </p:clrMapOvr>
  <p:transition advClick="0" advTm="3484">
    <p:pull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0.6|1.2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8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|2.8|2.4|2.4|2.8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8|0.7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xtura">
  <a:themeElements>
    <a:clrScheme name="Textura 2">
      <a:dk1>
        <a:srgbClr val="003300"/>
      </a:dk1>
      <a:lt1>
        <a:srgbClr val="FFFFFF"/>
      </a:lt1>
      <a:dk2>
        <a:srgbClr val="4D6A2A"/>
      </a:dk2>
      <a:lt2>
        <a:srgbClr val="CCFF99"/>
      </a:lt2>
      <a:accent1>
        <a:srgbClr val="33CC33"/>
      </a:accent1>
      <a:accent2>
        <a:srgbClr val="46562A"/>
      </a:accent2>
      <a:accent3>
        <a:srgbClr val="B2B9AC"/>
      </a:accent3>
      <a:accent4>
        <a:srgbClr val="DADADA"/>
      </a:accent4>
      <a:accent5>
        <a:srgbClr val="ADE2AD"/>
      </a:accent5>
      <a:accent6>
        <a:srgbClr val="3F4D25"/>
      </a:accent6>
      <a:hlink>
        <a:srgbClr val="009999"/>
      </a:hlink>
      <a:folHlink>
        <a:srgbClr val="CC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682</TotalTime>
  <Words>1021</Words>
  <Application>Microsoft Office PowerPoint</Application>
  <PresentationFormat>Předvádění na obrazovce (4:3)</PresentationFormat>
  <Paragraphs>238</Paragraphs>
  <Slides>92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5</vt:i4>
      </vt:variant>
      <vt:variant>
        <vt:lpstr>Nadpisy snímků</vt:lpstr>
      </vt:variant>
      <vt:variant>
        <vt:i4>92</vt:i4>
      </vt:variant>
    </vt:vector>
  </HeadingPairs>
  <TitlesOfParts>
    <vt:vector size="97" baseType="lpstr">
      <vt:lpstr>Výchozí návrh</vt:lpstr>
      <vt:lpstr>1_Výchozí návrh</vt:lpstr>
      <vt:lpstr>Textura</vt:lpstr>
      <vt:lpstr>Motiv sady Office</vt:lpstr>
      <vt:lpstr>1_Motiv sady Office</vt:lpstr>
      <vt:lpstr>Shrnutí aktivit projektu Tradiční řemesla</vt:lpstr>
      <vt:lpstr>Projekt</vt:lpstr>
      <vt:lpstr>Návrh a výběr projektu Krkonoše srpen 2009 </vt:lpstr>
      <vt:lpstr>Prezentace aplikace PowerPoint</vt:lpstr>
      <vt:lpstr>Projektové odpoledne březen 2010</vt:lpstr>
      <vt:lpstr>1.Projektový den 22.4.2010</vt:lpstr>
      <vt:lpstr>Prezentace aplikace PowerPoint</vt:lpstr>
      <vt:lpstr>Prezentace aplikace PowerPoint</vt:lpstr>
      <vt:lpstr>Soutěž o nejlepší vánočku 24.11.2010</vt:lpstr>
      <vt:lpstr>Prezentace aplikace PowerPoint</vt:lpstr>
      <vt:lpstr>Soutěž o nejlepší bramborový salát 7.12.2010</vt:lpstr>
      <vt:lpstr>Prezentace aplikace PowerPoint</vt:lpstr>
      <vt:lpstr>Prezentace: Olympia 21.-23.1.2011</vt:lpstr>
      <vt:lpstr>Prezentace aplikace PowerPoint</vt:lpstr>
      <vt:lpstr>Pletení z orobince 9.2.2011</vt:lpstr>
      <vt:lpstr>Prezentace aplikace PowerPoint</vt:lpstr>
      <vt:lpstr>Projektový den TŘ 17.2.2011</vt:lpstr>
      <vt:lpstr>Prezentace aplikace PowerPoint</vt:lpstr>
      <vt:lpstr>Prezentace aplikace PowerPoint</vt:lpstr>
      <vt:lpstr>Velikonoce 31.3.2011</vt:lpstr>
      <vt:lpstr>Prezentace aplikace PowerPoint</vt:lpstr>
      <vt:lpstr>Prezentace aplikace PowerPoint</vt:lpstr>
      <vt:lpstr>2.Ročník TŘ 26.4.2011</vt:lpstr>
      <vt:lpstr>Prezentace aplikace PowerPoint</vt:lpstr>
      <vt:lpstr>Ostrá nad Labem, Přerov nad Labem</vt:lpstr>
      <vt:lpstr>Prezentace aplikace PowerPoint</vt:lpstr>
      <vt:lpstr>Říjen 2011</vt:lpstr>
      <vt:lpstr>Prezentace aplikace PowerPoint</vt:lpstr>
      <vt:lpstr>Kuchyně regionální</vt:lpstr>
      <vt:lpstr>Regionální kuchyně v Čechách</vt:lpstr>
      <vt:lpstr>Regionální speciality ČR</vt:lpstr>
      <vt:lpstr>Seznam regionů</vt:lpstr>
      <vt:lpstr>Region  Praha</vt:lpstr>
      <vt:lpstr>Okolí Prahy</vt:lpstr>
      <vt:lpstr>Jižní  Čechy</vt:lpstr>
      <vt:lpstr>Šumava</vt:lpstr>
      <vt:lpstr>Plzeňsko</vt:lpstr>
      <vt:lpstr>Západočeské lázně</vt:lpstr>
      <vt:lpstr>Český sever</vt:lpstr>
      <vt:lpstr>Český ráj</vt:lpstr>
      <vt:lpstr>Krkonoše</vt:lpstr>
      <vt:lpstr>Východní Čechy</vt:lpstr>
      <vt:lpstr>Vysočina</vt:lpstr>
      <vt:lpstr>Jižní Morava</vt:lpstr>
      <vt:lpstr>Střední Morava</vt:lpstr>
      <vt:lpstr>Východní Morava</vt:lpstr>
      <vt:lpstr>Severní Morava a Slezsko</vt:lpstr>
      <vt:lpstr> Projekt OPVK: Cesta k modernímu vzdělávání  Adopce na dálku</vt:lpstr>
      <vt:lpstr>Prezentace aplikace PowerPoint</vt:lpstr>
      <vt:lpstr>Prezentace aplikace PowerPoint</vt:lpstr>
      <vt:lpstr>Prezentace aplikace PowerPoint</vt:lpstr>
      <vt:lpstr>Prezentace aplikace PowerPoint</vt:lpstr>
      <vt:lpstr>Sbírka pro Afriku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Koncert Africké kapely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Beseda se žáky …nejen o africe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  <vt:lpstr>Prezentace aplikace PowerPoint</vt:lpstr>
      <vt:lpstr>Prezentace aplikace PowerPoint</vt:lpstr>
      <vt:lpstr>Prezentace aplikace PowerPoint</vt:lpstr>
      <vt:lpstr>Prezentace aplikace PowerPoint</vt:lpstr>
      <vt:lpstr>Tady se to všechno odehrává</vt:lpstr>
      <vt:lpstr>Třídní učitel vede třídu od jednoho stanoviště k dalšímu a pokud možno se i sám účastní </vt:lpstr>
      <vt:lpstr>žáci plní různé úkoly</vt:lpstr>
      <vt:lpstr>stanoviště zajišťují žáci oboru Cestovní ruch (3. ročník)</vt:lpstr>
      <vt:lpstr>S               P         U              R P              O E               J R              E V              K I               T Z              U O      R</vt:lpstr>
      <vt:lpstr>KONEC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Regionální kuchyně</dc:title>
  <dc:creator>Libuše Rambousková</dc:creator>
  <cp:lastModifiedBy>souhorky</cp:lastModifiedBy>
  <cp:revision>60</cp:revision>
  <dcterms:created xsi:type="dcterms:W3CDTF">2007-03-20T05:40:32Z</dcterms:created>
  <dcterms:modified xsi:type="dcterms:W3CDTF">2011-11-09T15:12:57Z</dcterms:modified>
</cp:coreProperties>
</file>